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16"/>
  </p:notesMasterIdLst>
  <p:handoutMasterIdLst>
    <p:handoutMasterId r:id="rId17"/>
  </p:handoutMasterIdLst>
  <p:sldIdLst>
    <p:sldId id="668" r:id="rId2"/>
    <p:sldId id="735" r:id="rId3"/>
    <p:sldId id="742" r:id="rId4"/>
    <p:sldId id="716" r:id="rId5"/>
    <p:sldId id="717" r:id="rId6"/>
    <p:sldId id="734" r:id="rId7"/>
    <p:sldId id="740" r:id="rId8"/>
    <p:sldId id="732" r:id="rId9"/>
    <p:sldId id="723" r:id="rId10"/>
    <p:sldId id="739" r:id="rId11"/>
    <p:sldId id="718" r:id="rId12"/>
    <p:sldId id="719" r:id="rId13"/>
    <p:sldId id="741" r:id="rId14"/>
    <p:sldId id="736" r:id="rId15"/>
  </p:sldIdLst>
  <p:sldSz cx="9144000" cy="6858000" type="screen4x3"/>
  <p:notesSz cx="68580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92" d="100"/>
          <a:sy n="92" d="100"/>
        </p:scale>
        <p:origin x="1230"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83A8ADD-81BE-4DA5-860E-8033BFCEFE5E}" type="datetimeFigureOut">
              <a:rPr lang="en-US" smtClean="0"/>
              <a:t>5/31/2017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AF96E251-2944-4C32-B0AF-A403C0706A79}" type="slidenum">
              <a:rPr lang="en-US" smtClean="0"/>
              <a:t>‹#›</a:t>
            </a:fld>
            <a:endParaRPr lang="en-US"/>
          </a:p>
        </p:txBody>
      </p:sp>
    </p:spTree>
    <p:extLst>
      <p:ext uri="{BB962C8B-B14F-4D97-AF65-F5344CB8AC3E}">
        <p14:creationId xmlns:p14="http://schemas.microsoft.com/office/powerpoint/2010/main" val="558397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0A64EBE-3AF9-489F-AB51-BB78E75B4903}" type="datetimeFigureOut">
              <a:rPr lang="en-US" smtClean="0"/>
              <a:t>5/31/2017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558F30F-18D3-49B2-BF41-A0CD5952766E}" type="slidenum">
              <a:rPr lang="en-US" smtClean="0"/>
              <a:t>‹#›</a:t>
            </a:fld>
            <a:endParaRPr lang="en-US"/>
          </a:p>
        </p:txBody>
      </p:sp>
    </p:spTree>
    <p:extLst>
      <p:ext uri="{BB962C8B-B14F-4D97-AF65-F5344CB8AC3E}">
        <p14:creationId xmlns:p14="http://schemas.microsoft.com/office/powerpoint/2010/main" val="354477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702310" y="4275139"/>
            <a:ext cx="5618480" cy="4189411"/>
          </a:xfrm>
        </p:spPr>
        <p:txBody>
          <a:bodyPr>
            <a:no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752FCB9E-2CF9-4556-96E6-B14BA0DB33F7}" type="slidenum">
              <a:rPr lang="en-US" smtClean="0"/>
              <a:pPr>
                <a:defRPr/>
              </a:pPr>
              <a:t>1</a:t>
            </a:fld>
            <a:endParaRPr lang="en-US"/>
          </a:p>
        </p:txBody>
      </p:sp>
    </p:spTree>
    <p:extLst>
      <p:ext uri="{BB962C8B-B14F-4D97-AF65-F5344CB8AC3E}">
        <p14:creationId xmlns:p14="http://schemas.microsoft.com/office/powerpoint/2010/main" val="160526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latin typeface="Verdana" pitchFamily="34" charset="0"/>
            </a:endParaRPr>
          </a:p>
        </p:txBody>
      </p:sp>
      <p:sp>
        <p:nvSpPr>
          <p:cNvPr id="4" name="Slide Number Placeholder 3"/>
          <p:cNvSpPr>
            <a:spLocks noGrp="1"/>
          </p:cNvSpPr>
          <p:nvPr>
            <p:ph type="sldNum" sz="quarter" idx="10"/>
          </p:nvPr>
        </p:nvSpPr>
        <p:spPr/>
        <p:txBody>
          <a:bodyPr/>
          <a:lstStyle/>
          <a:p>
            <a:fld id="{65065E6F-E940-487B-BDBC-E5D752AA60C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9239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a:latin typeface="Calibri" charset="0"/>
              </a:rPr>
              <a:t>We call the three perspectives described by FM 6-22 “Ethical Lenses”.</a:t>
            </a:r>
          </a:p>
          <a:p>
            <a:pPr eaLnBrk="1" hangingPunct="1">
              <a:spcBef>
                <a:spcPct val="0"/>
              </a:spcBef>
            </a:pPr>
            <a:r>
              <a:rPr lang="en-US">
                <a:latin typeface="Calibri" charset="0"/>
              </a:rPr>
              <a:t>Rules are those specifications that a group or groups agree to follow – laws, treaties, professional ethic, etc.</a:t>
            </a:r>
          </a:p>
          <a:p>
            <a:pPr eaLnBrk="1" hangingPunct="1">
              <a:spcBef>
                <a:spcPct val="0"/>
              </a:spcBef>
            </a:pPr>
            <a:r>
              <a:rPr lang="en-US">
                <a:latin typeface="Calibri" charset="0"/>
              </a:rPr>
              <a:t>Outcomes are the foreseeable results of action/behavior.</a:t>
            </a:r>
          </a:p>
          <a:p>
            <a:pPr eaLnBrk="1" hangingPunct="1">
              <a:spcBef>
                <a:spcPct val="0"/>
              </a:spcBef>
            </a:pPr>
            <a:r>
              <a:rPr lang="en-US">
                <a:latin typeface="Calibri" charset="0"/>
              </a:rPr>
              <a:t>Virtues are those components of “moral and good” human beings that transcend most cultural differences between civilized societies. Many Ethicists consider virtues to be the basis for other constructs like values and morals. Many times all these terms are used interchangeably.</a:t>
            </a:r>
          </a:p>
          <a:p>
            <a:pPr eaLnBrk="1" hangingPunct="1">
              <a:spcBef>
                <a:spcPct val="0"/>
              </a:spcBef>
            </a:pPr>
            <a:endParaRPr lang="en-US">
              <a:latin typeface="Calibri" charset="0"/>
            </a:endParaRPr>
          </a:p>
          <a:p>
            <a:pPr eaLnBrk="1" hangingPunct="1">
              <a:spcBef>
                <a:spcPct val="0"/>
              </a:spcBef>
            </a:pPr>
            <a:r>
              <a:rPr lang="en-US">
                <a:latin typeface="Calibri" charset="0"/>
              </a:rPr>
              <a:t>We peer through various lenses to address the different aspects of a event or problem.</a:t>
            </a:r>
          </a:p>
          <a:p>
            <a:pPr eaLnBrk="1" hangingPunct="1">
              <a:spcBef>
                <a:spcPct val="0"/>
              </a:spcBef>
            </a:pPr>
            <a:r>
              <a:rPr lang="en-US">
                <a:latin typeface="Calibri" charset="0"/>
              </a:rPr>
              <a:t>In general because of the way our brains work, we tend to solve problems in ways that are quick and/or have worked for us before.</a:t>
            </a:r>
          </a:p>
          <a:p>
            <a:pPr eaLnBrk="1" hangingPunct="1">
              <a:spcBef>
                <a:spcPct val="0"/>
              </a:spcBef>
            </a:pPr>
            <a:r>
              <a:rPr lang="en-US">
                <a:latin typeface="Calibri" charset="0"/>
              </a:rPr>
              <a:t>We may not always look for a rule/regulation/professional norm that defines the solution, or consider the factors to produce the best outcome, or compare our personal virtues learning from similar situations.</a:t>
            </a:r>
          </a:p>
          <a:p>
            <a:pPr eaLnBrk="1" hangingPunct="1">
              <a:spcBef>
                <a:spcPct val="0"/>
              </a:spcBef>
            </a:pPr>
            <a:r>
              <a:rPr lang="en-US">
                <a:latin typeface="Calibri" charset="0"/>
              </a:rPr>
              <a:t>Note that it is important to “look” through </a:t>
            </a:r>
            <a:r>
              <a:rPr lang="en-US" b="1">
                <a:latin typeface="Calibri" charset="0"/>
              </a:rPr>
              <a:t>all</a:t>
            </a:r>
            <a:r>
              <a:rPr lang="en-US">
                <a:latin typeface="Calibri" charset="0"/>
              </a:rPr>
              <a:t> these lenses to ensure </a:t>
            </a:r>
            <a:r>
              <a:rPr lang="en-US" b="1">
                <a:latin typeface="Calibri" charset="0"/>
              </a:rPr>
              <a:t>all</a:t>
            </a:r>
            <a:r>
              <a:rPr lang="en-US">
                <a:latin typeface="Calibri" charset="0"/>
              </a:rPr>
              <a:t> aspects in the Ethical Situation are considered. </a:t>
            </a:r>
          </a:p>
          <a:p>
            <a:pPr eaLnBrk="1" hangingPunct="1">
              <a:spcBef>
                <a:spcPct val="0"/>
              </a:spcBef>
            </a:pPr>
            <a:endParaRPr lang="en-US">
              <a:latin typeface="Calibri" charset="0"/>
            </a:endParaRPr>
          </a:p>
          <a:p>
            <a:pPr eaLnBrk="1" hangingPunct="1">
              <a:spcBef>
                <a:spcPct val="0"/>
              </a:spcBef>
            </a:pPr>
            <a:r>
              <a:rPr lang="en-US">
                <a:latin typeface="Calibri" charset="0"/>
              </a:rPr>
              <a:t>Leaders use multiple perspectives to think about ethical conflicts, applying </a:t>
            </a:r>
            <a:r>
              <a:rPr lang="en-US" b="1">
                <a:latin typeface="Calibri" charset="0"/>
              </a:rPr>
              <a:t>all three perspectives</a:t>
            </a:r>
            <a:r>
              <a:rPr lang="en-US">
                <a:latin typeface="Calibri" charset="0"/>
              </a:rPr>
              <a:t> to determine the most ethical solution.  </a:t>
            </a:r>
          </a:p>
          <a:p>
            <a:pPr eaLnBrk="1" hangingPunct="1">
              <a:spcBef>
                <a:spcPct val="0"/>
              </a:spcBef>
            </a:pPr>
            <a:r>
              <a:rPr lang="en-US">
                <a:latin typeface="Calibri" charset="0"/>
              </a:rPr>
              <a:t>Applying </a:t>
            </a:r>
            <a:r>
              <a:rPr lang="en-US" b="1">
                <a:latin typeface="Calibri" charset="0"/>
              </a:rPr>
              <a:t>all three</a:t>
            </a:r>
            <a:r>
              <a:rPr lang="en-US">
                <a:latin typeface="Calibri" charset="0"/>
              </a:rPr>
              <a:t> Ethical lenses considering virtue, rules, and outcomes to each Course of Action is called “Ethical Reasoning”.</a:t>
            </a:r>
          </a:p>
          <a:p>
            <a:pPr eaLnBrk="1" hangingPunct="1">
              <a:spcBef>
                <a:spcPct val="0"/>
              </a:spcBef>
            </a:pPr>
            <a:endParaRPr lang="en-US">
              <a:latin typeface="Calibri" charset="0"/>
            </a:endParaRPr>
          </a:p>
        </p:txBody>
      </p:sp>
      <p:sp>
        <p:nvSpPr>
          <p:cNvPr id="942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33440" indent="-282092" eaLnBrk="0" hangingPunct="0">
              <a:defRPr sz="2400">
                <a:solidFill>
                  <a:schemeClr val="tx1"/>
                </a:solidFill>
                <a:latin typeface="Arial" charset="0"/>
                <a:ea typeface="ＭＳ Ｐゴシック" charset="0"/>
              </a:defRPr>
            </a:lvl2pPr>
            <a:lvl3pPr marL="1128370" indent="-225674" eaLnBrk="0" hangingPunct="0">
              <a:defRPr sz="2400">
                <a:solidFill>
                  <a:schemeClr val="tx1"/>
                </a:solidFill>
                <a:latin typeface="Arial" charset="0"/>
                <a:ea typeface="ＭＳ Ｐゴシック" charset="0"/>
              </a:defRPr>
            </a:lvl3pPr>
            <a:lvl4pPr marL="1579717" indent="-225674" eaLnBrk="0" hangingPunct="0">
              <a:defRPr sz="2400">
                <a:solidFill>
                  <a:schemeClr val="tx1"/>
                </a:solidFill>
                <a:latin typeface="Arial" charset="0"/>
                <a:ea typeface="ＭＳ Ｐゴシック" charset="0"/>
              </a:defRPr>
            </a:lvl4pPr>
            <a:lvl5pPr marL="2031065" indent="-225674" eaLnBrk="0" hangingPunct="0">
              <a:defRPr sz="2400">
                <a:solidFill>
                  <a:schemeClr val="tx1"/>
                </a:solidFill>
                <a:latin typeface="Arial" charset="0"/>
                <a:ea typeface="ＭＳ Ｐゴシック" charset="0"/>
              </a:defRPr>
            </a:lvl5pPr>
            <a:lvl6pPr marL="2482413" indent="-225674" eaLnBrk="0" fontAlgn="base" hangingPunct="0">
              <a:spcBef>
                <a:spcPct val="0"/>
              </a:spcBef>
              <a:spcAft>
                <a:spcPct val="0"/>
              </a:spcAft>
              <a:defRPr sz="2400">
                <a:solidFill>
                  <a:schemeClr val="tx1"/>
                </a:solidFill>
                <a:latin typeface="Arial" charset="0"/>
                <a:ea typeface="ＭＳ Ｐゴシック" charset="0"/>
              </a:defRPr>
            </a:lvl6pPr>
            <a:lvl7pPr marL="2933761" indent="-225674" eaLnBrk="0" fontAlgn="base" hangingPunct="0">
              <a:spcBef>
                <a:spcPct val="0"/>
              </a:spcBef>
              <a:spcAft>
                <a:spcPct val="0"/>
              </a:spcAft>
              <a:defRPr sz="2400">
                <a:solidFill>
                  <a:schemeClr val="tx1"/>
                </a:solidFill>
                <a:latin typeface="Arial" charset="0"/>
                <a:ea typeface="ＭＳ Ｐゴシック" charset="0"/>
              </a:defRPr>
            </a:lvl7pPr>
            <a:lvl8pPr marL="3385109" indent="-225674" eaLnBrk="0" fontAlgn="base" hangingPunct="0">
              <a:spcBef>
                <a:spcPct val="0"/>
              </a:spcBef>
              <a:spcAft>
                <a:spcPct val="0"/>
              </a:spcAft>
              <a:defRPr sz="2400">
                <a:solidFill>
                  <a:schemeClr val="tx1"/>
                </a:solidFill>
                <a:latin typeface="Arial" charset="0"/>
                <a:ea typeface="ＭＳ Ｐゴシック" charset="0"/>
              </a:defRPr>
            </a:lvl8pPr>
            <a:lvl9pPr marL="3836457" indent="-2256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89706F-0E09-2646-9663-6FF2278341E8}" type="slidenum">
              <a:rPr lang="en-US" sz="1200"/>
              <a:pPr eaLnBrk="1" hangingPunct="1"/>
              <a:t>4</a:t>
            </a:fld>
            <a:endParaRPr lang="en-US" sz="1200"/>
          </a:p>
        </p:txBody>
      </p:sp>
    </p:spTree>
    <p:extLst>
      <p:ext uri="{BB962C8B-B14F-4D97-AF65-F5344CB8AC3E}">
        <p14:creationId xmlns:p14="http://schemas.microsoft.com/office/powerpoint/2010/main" val="414847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371600" y="1143000"/>
            <a:ext cx="4114800" cy="3086100"/>
          </a:xfrm>
          <a:ln/>
        </p:spPr>
      </p:sp>
      <p:sp>
        <p:nvSpPr>
          <p:cNvPr id="9318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8095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4C188F-A6E1-4512-BA55-5F59E80B7A7A}" type="slidenum">
              <a:rPr lang="en-US" smtClean="0"/>
              <a:t>12</a:t>
            </a:fld>
            <a:endParaRPr lang="en-US"/>
          </a:p>
        </p:txBody>
      </p:sp>
    </p:spTree>
    <p:extLst>
      <p:ext uri="{BB962C8B-B14F-4D97-AF65-F5344CB8AC3E}">
        <p14:creationId xmlns:p14="http://schemas.microsoft.com/office/powerpoint/2010/main" val="232289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9D4023-812D-486E-8BFF-9BAD9005B8D5}" type="datetimeFigureOut">
              <a:rPr lang="en-US" smtClean="0"/>
              <a:t>5/31/2017</a:t>
            </a:fld>
            <a:endParaRPr lang="en-US"/>
          </a:p>
        </p:txBody>
      </p:sp>
      <p:sp>
        <p:nvSpPr>
          <p:cNvPr id="6" name="Slide Number Placeholder 5"/>
          <p:cNvSpPr>
            <a:spLocks noGrp="1"/>
          </p:cNvSpPr>
          <p:nvPr>
            <p:ph type="sldNum" sz="quarter" idx="12"/>
          </p:nvPr>
        </p:nvSpPr>
        <p:spPr/>
        <p:txBody>
          <a:bodyPr/>
          <a:lstStyle/>
          <a:p>
            <a:fld id="{0B395B55-C180-42D9-AB34-66B8CBA79E4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936335" y="6459786"/>
            <a:ext cx="3268972" cy="307777"/>
          </a:xfrm>
          <a:prstGeom prst="rect">
            <a:avLst/>
          </a:prstGeom>
          <a:noFill/>
        </p:spPr>
        <p:txBody>
          <a:bodyPr wrap="none" rtlCol="0">
            <a:spAutoFit/>
          </a:bodyPr>
          <a:lstStyle/>
          <a:p>
            <a:r>
              <a:rPr lang="en-US" sz="1400" dirty="0" smtClean="0"/>
              <a:t>©Hannah</a:t>
            </a:r>
            <a:r>
              <a:rPr lang="en-US" sz="1400" baseline="0" dirty="0" smtClean="0"/>
              <a:t> Leader Development Associates</a:t>
            </a:r>
            <a:endParaRPr lang="en-US" sz="1400" dirty="0"/>
          </a:p>
        </p:txBody>
      </p:sp>
    </p:spTree>
    <p:extLst>
      <p:ext uri="{BB962C8B-B14F-4D97-AF65-F5344CB8AC3E}">
        <p14:creationId xmlns:p14="http://schemas.microsoft.com/office/powerpoint/2010/main" val="36202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D4023-812D-486E-8BFF-9BAD9005B8D5}" type="datetimeFigureOut">
              <a:rPr lang="en-US" smtClean="0"/>
              <a:t>5/31/2017</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B395B55-C180-42D9-AB34-66B8CBA79E41}" type="slidenum">
              <a:rPr lang="en-US" smtClean="0"/>
              <a:t>‹#›</a:t>
            </a:fld>
            <a:endParaRPr lang="en-US"/>
          </a:p>
        </p:txBody>
      </p:sp>
    </p:spTree>
    <p:extLst>
      <p:ext uri="{BB962C8B-B14F-4D97-AF65-F5344CB8AC3E}">
        <p14:creationId xmlns:p14="http://schemas.microsoft.com/office/powerpoint/2010/main" val="6435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D4023-812D-486E-8BFF-9BAD9005B8D5}" type="datetimeFigureOut">
              <a:rPr lang="en-US" smtClean="0"/>
              <a:t>5/31/2017</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B395B55-C180-42D9-AB34-66B8CBA79E41}" type="slidenum">
              <a:rPr lang="en-US" smtClean="0"/>
              <a:t>‹#›</a:t>
            </a:fld>
            <a:endParaRPr lang="en-US"/>
          </a:p>
        </p:txBody>
      </p:sp>
    </p:spTree>
    <p:extLst>
      <p:ext uri="{BB962C8B-B14F-4D97-AF65-F5344CB8AC3E}">
        <p14:creationId xmlns:p14="http://schemas.microsoft.com/office/powerpoint/2010/main" val="173182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D4023-812D-486E-8BFF-9BAD9005B8D5}" type="datetimeFigureOut">
              <a:rPr lang="en-US" smtClean="0"/>
              <a:t>5/31/2017</a:t>
            </a:fld>
            <a:endParaRPr lang="en-US"/>
          </a:p>
        </p:txBody>
      </p:sp>
      <p:sp>
        <p:nvSpPr>
          <p:cNvPr id="6" name="Slide Number Placeholder 5"/>
          <p:cNvSpPr>
            <a:spLocks noGrp="1"/>
          </p:cNvSpPr>
          <p:nvPr>
            <p:ph type="sldNum" sz="quarter" idx="12"/>
          </p:nvPr>
        </p:nvSpPr>
        <p:spPr/>
        <p:txBody>
          <a:bodyPr/>
          <a:lstStyle/>
          <a:p>
            <a:fld id="{0B395B55-C180-42D9-AB34-66B8CBA79E41}" type="slidenum">
              <a:rPr lang="en-US" smtClean="0"/>
              <a:t>‹#›</a:t>
            </a:fld>
            <a:endParaRPr lang="en-US"/>
          </a:p>
        </p:txBody>
      </p:sp>
      <p:sp>
        <p:nvSpPr>
          <p:cNvPr id="7" name="TextBox 6"/>
          <p:cNvSpPr txBox="1"/>
          <p:nvPr userDrawn="1"/>
        </p:nvSpPr>
        <p:spPr>
          <a:xfrm>
            <a:off x="2936335" y="6459786"/>
            <a:ext cx="3268972" cy="307777"/>
          </a:xfrm>
          <a:prstGeom prst="rect">
            <a:avLst/>
          </a:prstGeom>
          <a:noFill/>
        </p:spPr>
        <p:txBody>
          <a:bodyPr wrap="none" rtlCol="0">
            <a:spAutoFit/>
          </a:bodyPr>
          <a:lstStyle/>
          <a:p>
            <a:r>
              <a:rPr lang="en-US" sz="1400" dirty="0" smtClean="0"/>
              <a:t>©Hannah</a:t>
            </a:r>
            <a:r>
              <a:rPr lang="en-US" sz="1400" baseline="0" dirty="0" smtClean="0"/>
              <a:t> Leader Development Associates</a:t>
            </a:r>
            <a:endParaRPr lang="en-US" sz="1400" dirty="0"/>
          </a:p>
        </p:txBody>
      </p:sp>
    </p:spTree>
    <p:extLst>
      <p:ext uri="{BB962C8B-B14F-4D97-AF65-F5344CB8AC3E}">
        <p14:creationId xmlns:p14="http://schemas.microsoft.com/office/powerpoint/2010/main" val="222941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D4023-812D-486E-8BFF-9BAD9005B8D5}" type="datetimeFigureOut">
              <a:rPr lang="en-US" smtClean="0"/>
              <a:t>5/31/2017</a:t>
            </a:fld>
            <a:endParaRPr lang="en-US"/>
          </a:p>
        </p:txBody>
      </p:sp>
      <p:sp>
        <p:nvSpPr>
          <p:cNvPr id="6" name="Slide Number Placeholder 5"/>
          <p:cNvSpPr>
            <a:spLocks noGrp="1"/>
          </p:cNvSpPr>
          <p:nvPr>
            <p:ph type="sldNum" sz="quarter" idx="12"/>
          </p:nvPr>
        </p:nvSpPr>
        <p:spPr/>
        <p:txBody>
          <a:bodyPr/>
          <a:lstStyle/>
          <a:p>
            <a:fld id="{0B395B55-C180-42D9-AB34-66B8CBA79E4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936335" y="6459786"/>
            <a:ext cx="3268972" cy="307777"/>
          </a:xfrm>
          <a:prstGeom prst="rect">
            <a:avLst/>
          </a:prstGeom>
          <a:noFill/>
        </p:spPr>
        <p:txBody>
          <a:bodyPr wrap="none" rtlCol="0">
            <a:spAutoFit/>
          </a:bodyPr>
          <a:lstStyle/>
          <a:p>
            <a:r>
              <a:rPr lang="en-US" sz="1400" dirty="0" smtClean="0"/>
              <a:t>©Hannah</a:t>
            </a:r>
            <a:r>
              <a:rPr lang="en-US" sz="1400" baseline="0" dirty="0" smtClean="0"/>
              <a:t> Leader Development Associates</a:t>
            </a:r>
            <a:endParaRPr lang="en-US" sz="1400" dirty="0"/>
          </a:p>
        </p:txBody>
      </p:sp>
    </p:spTree>
    <p:extLst>
      <p:ext uri="{BB962C8B-B14F-4D97-AF65-F5344CB8AC3E}">
        <p14:creationId xmlns:p14="http://schemas.microsoft.com/office/powerpoint/2010/main" val="14323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D4023-812D-486E-8BFF-9BAD9005B8D5}" type="datetimeFigureOut">
              <a:rPr lang="en-US" smtClean="0"/>
              <a:t>5/31/2017</a:t>
            </a:fld>
            <a:endParaRPr lang="en-US"/>
          </a:p>
        </p:txBody>
      </p:sp>
      <p:sp>
        <p:nvSpPr>
          <p:cNvPr id="7" name="Slide Number Placeholder 6"/>
          <p:cNvSpPr>
            <a:spLocks noGrp="1"/>
          </p:cNvSpPr>
          <p:nvPr>
            <p:ph type="sldNum" sz="quarter" idx="12"/>
          </p:nvPr>
        </p:nvSpPr>
        <p:spPr/>
        <p:txBody>
          <a:bodyPr/>
          <a:lstStyle/>
          <a:p>
            <a:fld id="{0B395B55-C180-42D9-AB34-66B8CBA79E41}" type="slidenum">
              <a:rPr lang="en-US" smtClean="0"/>
              <a:t>‹#›</a:t>
            </a:fld>
            <a:endParaRPr lang="en-US"/>
          </a:p>
        </p:txBody>
      </p:sp>
    </p:spTree>
    <p:extLst>
      <p:ext uri="{BB962C8B-B14F-4D97-AF65-F5344CB8AC3E}">
        <p14:creationId xmlns:p14="http://schemas.microsoft.com/office/powerpoint/2010/main" val="267574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D4023-812D-486E-8BFF-9BAD9005B8D5}" type="datetimeFigureOut">
              <a:rPr lang="en-US" smtClean="0"/>
              <a:t>5/31/2017</a:t>
            </a:fld>
            <a:endParaRPr lang="en-US"/>
          </a:p>
        </p:txBody>
      </p:sp>
      <p:sp>
        <p:nvSpPr>
          <p:cNvPr id="9" name="Slide Number Placeholder 8"/>
          <p:cNvSpPr>
            <a:spLocks noGrp="1"/>
          </p:cNvSpPr>
          <p:nvPr>
            <p:ph type="sldNum" sz="quarter" idx="12"/>
          </p:nvPr>
        </p:nvSpPr>
        <p:spPr/>
        <p:txBody>
          <a:bodyPr/>
          <a:lstStyle/>
          <a:p>
            <a:fld id="{0B395B55-C180-42D9-AB34-66B8CBA79E41}" type="slidenum">
              <a:rPr lang="en-US" smtClean="0"/>
              <a:t>‹#›</a:t>
            </a:fld>
            <a:endParaRPr lang="en-US"/>
          </a:p>
        </p:txBody>
      </p:sp>
    </p:spTree>
    <p:extLst>
      <p:ext uri="{BB962C8B-B14F-4D97-AF65-F5344CB8AC3E}">
        <p14:creationId xmlns:p14="http://schemas.microsoft.com/office/powerpoint/2010/main" val="291352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D4023-812D-486E-8BFF-9BAD9005B8D5}" type="datetimeFigureOut">
              <a:rPr lang="en-US" smtClean="0"/>
              <a:t>5/31/2017</a:t>
            </a:fld>
            <a:endParaRPr lang="en-US"/>
          </a:p>
        </p:txBody>
      </p:sp>
      <p:sp>
        <p:nvSpPr>
          <p:cNvPr id="5" name="Slide Number Placeholder 4"/>
          <p:cNvSpPr>
            <a:spLocks noGrp="1"/>
          </p:cNvSpPr>
          <p:nvPr>
            <p:ph type="sldNum" sz="quarter" idx="12"/>
          </p:nvPr>
        </p:nvSpPr>
        <p:spPr/>
        <p:txBody>
          <a:bodyPr/>
          <a:lstStyle/>
          <a:p>
            <a:fld id="{0B395B55-C180-42D9-AB34-66B8CBA79E41}" type="slidenum">
              <a:rPr lang="en-US" smtClean="0"/>
              <a:t>‹#›</a:t>
            </a:fld>
            <a:endParaRPr lang="en-US"/>
          </a:p>
        </p:txBody>
      </p:sp>
    </p:spTree>
    <p:extLst>
      <p:ext uri="{BB962C8B-B14F-4D97-AF65-F5344CB8AC3E}">
        <p14:creationId xmlns:p14="http://schemas.microsoft.com/office/powerpoint/2010/main" val="248532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278637" y="6443482"/>
            <a:ext cx="1854203" cy="365125"/>
          </a:xfrm>
        </p:spPr>
        <p:txBody>
          <a:bodyPr/>
          <a:lstStyle/>
          <a:p>
            <a:fld id="{7D9D4023-812D-486E-8BFF-9BAD9005B8D5}" type="datetimeFigureOut">
              <a:rPr lang="en-US" smtClean="0"/>
              <a:t>5/31/2017</a:t>
            </a:fld>
            <a:endParaRPr lang="en-US"/>
          </a:p>
        </p:txBody>
      </p:sp>
      <p:sp>
        <p:nvSpPr>
          <p:cNvPr id="9" name="Slide Number Placeholder 8"/>
          <p:cNvSpPr>
            <a:spLocks noGrp="1"/>
          </p:cNvSpPr>
          <p:nvPr>
            <p:ph type="sldNum" sz="quarter" idx="12"/>
          </p:nvPr>
        </p:nvSpPr>
        <p:spPr>
          <a:xfrm>
            <a:off x="8058390" y="6438446"/>
            <a:ext cx="984019" cy="365125"/>
          </a:xfrm>
        </p:spPr>
        <p:txBody>
          <a:bodyPr/>
          <a:lstStyle/>
          <a:p>
            <a:fld id="{0B395B55-C180-42D9-AB34-66B8CBA79E41}" type="slidenum">
              <a:rPr lang="en-US" smtClean="0"/>
              <a:t>‹#›</a:t>
            </a:fld>
            <a:endParaRPr lang="en-US"/>
          </a:p>
        </p:txBody>
      </p:sp>
      <p:sp>
        <p:nvSpPr>
          <p:cNvPr id="8" name="TextBox 7"/>
          <p:cNvSpPr txBox="1"/>
          <p:nvPr userDrawn="1"/>
        </p:nvSpPr>
        <p:spPr>
          <a:xfrm>
            <a:off x="2936335" y="6459786"/>
            <a:ext cx="3268972" cy="307777"/>
          </a:xfrm>
          <a:prstGeom prst="rect">
            <a:avLst/>
          </a:prstGeom>
          <a:noFill/>
        </p:spPr>
        <p:txBody>
          <a:bodyPr wrap="none" rtlCol="0">
            <a:spAutoFit/>
          </a:bodyPr>
          <a:lstStyle/>
          <a:p>
            <a:r>
              <a:rPr lang="en-US" sz="1400" dirty="0" smtClean="0"/>
              <a:t>©Hannah</a:t>
            </a:r>
            <a:r>
              <a:rPr lang="en-US" sz="1400" baseline="0" dirty="0" smtClean="0"/>
              <a:t> Leader Development Associates</a:t>
            </a:r>
            <a:endParaRPr lang="en-US" sz="1400" dirty="0"/>
          </a:p>
        </p:txBody>
      </p:sp>
    </p:spTree>
    <p:extLst>
      <p:ext uri="{BB962C8B-B14F-4D97-AF65-F5344CB8AC3E}">
        <p14:creationId xmlns:p14="http://schemas.microsoft.com/office/powerpoint/2010/main" val="401529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D9D4023-812D-486E-8BFF-9BAD9005B8D5}" type="datetimeFigureOut">
              <a:rPr lang="en-US" smtClean="0"/>
              <a:t>5/31/2017</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395B55-C180-42D9-AB34-66B8CBA79E41}" type="slidenum">
              <a:rPr lang="en-US" smtClean="0"/>
              <a:t>‹#›</a:t>
            </a:fld>
            <a:endParaRPr lang="en-US"/>
          </a:p>
        </p:txBody>
      </p:sp>
    </p:spTree>
    <p:extLst>
      <p:ext uri="{BB962C8B-B14F-4D97-AF65-F5344CB8AC3E}">
        <p14:creationId xmlns:p14="http://schemas.microsoft.com/office/powerpoint/2010/main" val="235236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D4023-812D-486E-8BFF-9BAD9005B8D5}" type="datetimeFigureOut">
              <a:rPr lang="en-US" smtClean="0"/>
              <a:t>5/31/2017</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B395B55-C180-42D9-AB34-66B8CBA79E41}" type="slidenum">
              <a:rPr lang="en-US" smtClean="0"/>
              <a:t>‹#›</a:t>
            </a:fld>
            <a:endParaRPr lang="en-US"/>
          </a:p>
        </p:txBody>
      </p:sp>
    </p:spTree>
    <p:extLst>
      <p:ext uri="{BB962C8B-B14F-4D97-AF65-F5344CB8AC3E}">
        <p14:creationId xmlns:p14="http://schemas.microsoft.com/office/powerpoint/2010/main" val="314038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D9D4023-812D-486E-8BFF-9BAD9005B8D5}" type="datetimeFigureOut">
              <a:rPr lang="en-US" smtClean="0"/>
              <a:t>5/31/2017</a:t>
            </a:fld>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B395B55-C180-42D9-AB34-66B8CBA79E4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36335" y="6459786"/>
            <a:ext cx="3268972" cy="307777"/>
          </a:xfrm>
          <a:prstGeom prst="rect">
            <a:avLst/>
          </a:prstGeom>
          <a:noFill/>
        </p:spPr>
        <p:txBody>
          <a:bodyPr wrap="none" rtlCol="0">
            <a:spAutoFit/>
          </a:bodyPr>
          <a:lstStyle/>
          <a:p>
            <a:r>
              <a:rPr lang="en-US" sz="1400" dirty="0" smtClean="0"/>
              <a:t>©Hannah</a:t>
            </a:r>
            <a:r>
              <a:rPr lang="en-US" sz="1400" baseline="0" dirty="0" smtClean="0"/>
              <a:t> Leader Development Associates</a:t>
            </a:r>
            <a:endParaRPr lang="en-US" sz="1400" dirty="0"/>
          </a:p>
        </p:txBody>
      </p:sp>
    </p:spTree>
    <p:extLst>
      <p:ext uri="{BB962C8B-B14F-4D97-AF65-F5344CB8AC3E}">
        <p14:creationId xmlns:p14="http://schemas.microsoft.com/office/powerpoint/2010/main" val="296277055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1286677"/>
            <a:ext cx="8724481" cy="2074278"/>
          </a:xfrm>
        </p:spPr>
        <p:txBody>
          <a:bodyPr>
            <a:noAutofit/>
          </a:bodyPr>
          <a:lstStyle/>
          <a:p>
            <a:pPr algn="ct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600" b="1" dirty="0" smtClean="0">
                <a:latin typeface="Times New Roman" panose="02020603050405020304" pitchFamily="18" charset="0"/>
                <a:cs typeface="Times New Roman" panose="02020603050405020304" pitchFamily="18" charset="0"/>
              </a:rPr>
              <a:t>Character: </a:t>
            </a:r>
            <a:br>
              <a:rPr lang="en-US" sz="6600" b="1" dirty="0" smtClean="0">
                <a:latin typeface="Times New Roman" panose="02020603050405020304" pitchFamily="18" charset="0"/>
                <a:cs typeface="Times New Roman" panose="02020603050405020304" pitchFamily="18" charset="0"/>
              </a:rPr>
            </a:br>
            <a:r>
              <a:rPr lang="en-US" sz="6600" b="1" dirty="0" smtClean="0">
                <a:latin typeface="Times New Roman" panose="02020603050405020304" pitchFamily="18" charset="0"/>
                <a:cs typeface="Times New Roman" panose="02020603050405020304" pitchFamily="18" charset="0"/>
              </a:rPr>
              <a:t>The Foundation of Leadership</a:t>
            </a:r>
            <a:endParaRPr lang="en-US" sz="8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18903" y="4303644"/>
            <a:ext cx="6400800" cy="914400"/>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Dr. Sean </a:t>
            </a:r>
            <a:r>
              <a:rPr lang="en-US" sz="3600" b="1" dirty="0">
                <a:latin typeface="Times New Roman" panose="02020603050405020304" pitchFamily="18" charset="0"/>
                <a:cs typeface="Times New Roman" panose="02020603050405020304" pitchFamily="18" charset="0"/>
              </a:rPr>
              <a:t>T. </a:t>
            </a:r>
            <a:r>
              <a:rPr lang="en-US" sz="3600" b="1" dirty="0" smtClean="0">
                <a:latin typeface="Times New Roman" panose="02020603050405020304" pitchFamily="18" charset="0"/>
                <a:cs typeface="Times New Roman" panose="02020603050405020304" pitchFamily="18" charset="0"/>
              </a:rPr>
              <a:t>Hannah</a:t>
            </a:r>
          </a:p>
          <a:p>
            <a:pPr algn="ctr">
              <a:spcBef>
                <a:spcPts val="0"/>
              </a:spcBef>
              <a:spcAft>
                <a:spcPts val="0"/>
              </a:spcAft>
            </a:pPr>
            <a:r>
              <a:rPr lang="en-US" sz="2000" b="1" dirty="0" smtClean="0">
                <a:latin typeface="Times New Roman" panose="02020603050405020304" pitchFamily="18" charset="0"/>
                <a:cs typeface="Times New Roman" panose="02020603050405020304" pitchFamily="18" charset="0"/>
              </a:rPr>
              <a:t>Professor </a:t>
            </a:r>
            <a:r>
              <a:rPr lang="en-US" sz="2000" b="1" dirty="0">
                <a:latin typeface="Times New Roman" panose="02020603050405020304" pitchFamily="18" charset="0"/>
                <a:cs typeface="Times New Roman" panose="02020603050405020304" pitchFamily="18" charset="0"/>
              </a:rPr>
              <a:t>of </a:t>
            </a:r>
            <a:r>
              <a:rPr lang="en-US" sz="2000" b="1" dirty="0" smtClean="0">
                <a:latin typeface="Times New Roman" panose="02020603050405020304" pitchFamily="18" charset="0"/>
                <a:cs typeface="Times New Roman" panose="02020603050405020304" pitchFamily="18" charset="0"/>
              </a:rPr>
              <a:t>management and Wilson Chair of business </a:t>
            </a:r>
          </a:p>
          <a:p>
            <a:pPr algn="ctr">
              <a:spcBef>
                <a:spcPts val="0"/>
              </a:spcBef>
              <a:spcAft>
                <a:spcPts val="0"/>
              </a:spcAft>
            </a:pPr>
            <a:r>
              <a:rPr lang="en-US" sz="2000" b="1" dirty="0" smtClean="0">
                <a:latin typeface="Times New Roman" panose="02020603050405020304" pitchFamily="18" charset="0"/>
                <a:cs typeface="Times New Roman" panose="02020603050405020304" pitchFamily="18" charset="0"/>
              </a:rPr>
              <a:t>School </a:t>
            </a:r>
            <a:r>
              <a:rPr lang="en-US" sz="2000" b="1" dirty="0">
                <a:latin typeface="Times New Roman" panose="02020603050405020304" pitchFamily="18" charset="0"/>
                <a:cs typeface="Times New Roman" panose="02020603050405020304" pitchFamily="18" charset="0"/>
              </a:rPr>
              <a:t>of </a:t>
            </a:r>
            <a:r>
              <a:rPr lang="en-US" sz="2000" b="1" dirty="0" smtClean="0">
                <a:latin typeface="Times New Roman" panose="02020603050405020304" pitchFamily="18" charset="0"/>
                <a:cs typeface="Times New Roman" panose="02020603050405020304" pitchFamily="18" charset="0"/>
              </a:rPr>
              <a:t>Business </a:t>
            </a:r>
          </a:p>
          <a:p>
            <a:pPr algn="ctr">
              <a:spcBef>
                <a:spcPts val="0"/>
              </a:spcBef>
              <a:spcAft>
                <a:spcPts val="0"/>
              </a:spcAft>
            </a:pPr>
            <a:r>
              <a:rPr lang="en-US" sz="2000" b="1" dirty="0" smtClean="0">
                <a:latin typeface="Times New Roman" panose="02020603050405020304" pitchFamily="18" charset="0"/>
                <a:cs typeface="Times New Roman" panose="02020603050405020304" pitchFamily="18" charset="0"/>
              </a:rPr>
              <a:t>Wake </a:t>
            </a:r>
            <a:r>
              <a:rPr lang="en-US" sz="2000" b="1" dirty="0">
                <a:latin typeface="Times New Roman" panose="02020603050405020304" pitchFamily="18" charset="0"/>
                <a:cs typeface="Times New Roman" panose="02020603050405020304" pitchFamily="18" charset="0"/>
              </a:rPr>
              <a:t>Forest University</a:t>
            </a:r>
          </a:p>
          <a:p>
            <a:pPr algn="ctr">
              <a:spcBef>
                <a:spcPts val="0"/>
              </a:spcBef>
              <a:spcAft>
                <a:spcPts val="0"/>
              </a:spcAft>
            </a:pPr>
            <a:r>
              <a:rPr lang="en-US" sz="2000" b="1" dirty="0">
                <a:latin typeface="Times New Roman" panose="02020603050405020304" pitchFamily="18" charset="0"/>
                <a:cs typeface="Times New Roman" panose="02020603050405020304" pitchFamily="18" charset="0"/>
              </a:rPr>
              <a:t>Colonel, US army (</a:t>
            </a:r>
            <a:r>
              <a:rPr lang="en-US" sz="2000" b="1" dirty="0" smtClean="0">
                <a:latin typeface="Times New Roman" panose="02020603050405020304" pitchFamily="18" charset="0"/>
                <a:cs typeface="Times New Roman" panose="02020603050405020304" pitchFamily="18" charset="0"/>
              </a:rPr>
              <a:t>Retired)</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2653" y="930641"/>
            <a:ext cx="8082940" cy="4525962"/>
          </a:xfrm>
        </p:spPr>
        <p:txBody>
          <a:bodyPr>
            <a:normAutofit fontScale="92500"/>
          </a:bodyPr>
          <a:lstStyle/>
          <a:p>
            <a:pPr marL="0" indent="0" algn="ctr">
              <a:buNone/>
            </a:pPr>
            <a:r>
              <a:rPr lang="en-US" sz="6600" u="sng" dirty="0" smtClean="0">
                <a:solidFill>
                  <a:schemeClr val="accent2"/>
                </a:solidFill>
                <a:latin typeface="Times New Roman" panose="02020603050405020304" pitchFamily="18" charset="0"/>
                <a:cs typeface="Times New Roman" panose="02020603050405020304" pitchFamily="18" charset="0"/>
              </a:rPr>
              <a:t>Group Discussion</a:t>
            </a:r>
          </a:p>
          <a:p>
            <a:pPr marL="0" indent="0">
              <a:buNone/>
            </a:pPr>
            <a:r>
              <a:rPr lang="en-US" sz="6600" dirty="0" smtClean="0">
                <a:latin typeface="Times New Roman" panose="02020603050405020304" pitchFamily="18" charset="0"/>
                <a:cs typeface="Times New Roman" panose="02020603050405020304" pitchFamily="18" charset="0"/>
              </a:rPr>
              <a:t>How can you use your moral potency to hold each other and teammates accountable? </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49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http://o.aolcdn.com/mars/11500/pentagon-9.11-cover-1315331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85" y="173039"/>
            <a:ext cx="42545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Box 1"/>
          <p:cNvSpPr txBox="1">
            <a:spLocks noChangeArrowheads="1"/>
          </p:cNvSpPr>
          <p:nvPr/>
        </p:nvSpPr>
        <p:spPr bwMode="auto">
          <a:xfrm>
            <a:off x="4738775" y="1245875"/>
            <a:ext cx="372435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400" b="1" dirty="0">
                <a:solidFill>
                  <a:schemeClr val="bg1">
                    <a:lumMod val="10000"/>
                  </a:schemeClr>
                </a:solidFill>
                <a:latin typeface="Times New Roman" panose="02020603050405020304" pitchFamily="18" charset="0"/>
                <a:cs typeface="Times New Roman" panose="02020603050405020304" pitchFamily="18" charset="0"/>
              </a:rPr>
              <a:t>Resource </a:t>
            </a:r>
            <a:endParaRPr lang="en-US" sz="5400" b="1" dirty="0" smtClean="0">
              <a:solidFill>
                <a:schemeClr val="bg1">
                  <a:lumMod val="10000"/>
                </a:schemeClr>
              </a:solidFill>
              <a:latin typeface="Times New Roman" panose="02020603050405020304" pitchFamily="18" charset="0"/>
              <a:cs typeface="Times New Roman" panose="02020603050405020304" pitchFamily="18" charset="0"/>
            </a:endParaRPr>
          </a:p>
          <a:p>
            <a:pPr algn="ctr" eaLnBrk="1" hangingPunct="1"/>
            <a:r>
              <a:rPr lang="en-US" sz="5400" b="1" dirty="0" smtClean="0">
                <a:solidFill>
                  <a:schemeClr val="bg1">
                    <a:lumMod val="10000"/>
                  </a:schemeClr>
                </a:solidFill>
                <a:latin typeface="Times New Roman" panose="02020603050405020304" pitchFamily="18" charset="0"/>
                <a:cs typeface="Times New Roman" panose="02020603050405020304" pitchFamily="18" charset="0"/>
              </a:rPr>
              <a:t>Services-</a:t>
            </a:r>
            <a:r>
              <a:rPr lang="en-US" sz="5400" b="1" dirty="0">
                <a:solidFill>
                  <a:schemeClr val="bg1">
                    <a:lumMod val="10000"/>
                  </a:schemeClr>
                </a:solidFill>
                <a:latin typeface="Times New Roman" panose="02020603050405020304" pitchFamily="18" charset="0"/>
                <a:cs typeface="Times New Roman" panose="02020603050405020304" pitchFamily="18" charset="0"/>
              </a:rPr>
              <a:t/>
            </a:r>
            <a:br>
              <a:rPr lang="en-US" sz="5400" b="1" dirty="0">
                <a:solidFill>
                  <a:schemeClr val="bg1">
                    <a:lumMod val="10000"/>
                  </a:schemeClr>
                </a:solidFill>
                <a:latin typeface="Times New Roman" panose="02020603050405020304" pitchFamily="18" charset="0"/>
                <a:cs typeface="Times New Roman" panose="02020603050405020304" pitchFamily="18" charset="0"/>
              </a:rPr>
            </a:br>
            <a:r>
              <a:rPr lang="en-US" sz="5400" b="1" dirty="0">
                <a:solidFill>
                  <a:schemeClr val="bg1">
                    <a:lumMod val="10000"/>
                  </a:schemeClr>
                </a:solidFill>
                <a:latin typeface="Times New Roman" panose="02020603050405020304" pitchFamily="18" charset="0"/>
                <a:cs typeface="Times New Roman" panose="02020603050405020304" pitchFamily="18" charset="0"/>
              </a:rPr>
              <a:t>Washington</a:t>
            </a:r>
          </a:p>
          <a:p>
            <a:pPr algn="ctr" eaLnBrk="1" hangingPunct="1"/>
            <a:r>
              <a:rPr lang="en-US" sz="5400" b="1" dirty="0">
                <a:solidFill>
                  <a:schemeClr val="bg1">
                    <a:lumMod val="10000"/>
                  </a:schemeClr>
                </a:solidFill>
                <a:latin typeface="Times New Roman" panose="02020603050405020304" pitchFamily="18" charset="0"/>
                <a:cs typeface="Times New Roman" panose="02020603050405020304" pitchFamily="18" charset="0"/>
              </a:rPr>
              <a:t>84% KIA</a:t>
            </a:r>
          </a:p>
        </p:txBody>
      </p:sp>
    </p:spTree>
    <p:extLst>
      <p:ext uri="{BB962C8B-B14F-4D97-AF65-F5344CB8AC3E}">
        <p14:creationId xmlns:p14="http://schemas.microsoft.com/office/powerpoint/2010/main" val="2157904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4875" y="301869"/>
            <a:ext cx="8991600" cy="2286000"/>
          </a:xfrm>
        </p:spPr>
        <p:txBody>
          <a:bodyPr/>
          <a:lstStyle/>
          <a:p>
            <a:pPr algn="ctr"/>
            <a:r>
              <a:rPr lang="en-US" sz="4400" b="1" dirty="0">
                <a:solidFill>
                  <a:schemeClr val="tx1"/>
                </a:solidFill>
                <a:latin typeface="Times New Roman" panose="02020603050405020304" pitchFamily="18" charset="0"/>
                <a:cs typeface="Times New Roman" panose="02020603050405020304" pitchFamily="18" charset="0"/>
              </a:rPr>
              <a:t>Two Sides of the Same Coin</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219201"/>
            <a:ext cx="8115300" cy="405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18674" y="2340037"/>
            <a:ext cx="2914003" cy="1938992"/>
          </a:xfrm>
          <a:prstGeom prst="rect">
            <a:avLst/>
          </a:prstGeom>
          <a:noFill/>
        </p:spPr>
        <p:txBody>
          <a:bodyPr wrap="none" rtlCol="0">
            <a:spAutoFit/>
          </a:bodyPr>
          <a:lstStyle/>
          <a:p>
            <a:pPr algn="ctr"/>
            <a:r>
              <a:rPr lang="en-US" sz="6000" b="1" dirty="0">
                <a:solidFill>
                  <a:srgbClr val="002060"/>
                </a:solidFill>
              </a:rPr>
              <a:t>RESPECT</a:t>
            </a:r>
          </a:p>
          <a:p>
            <a:pPr algn="ctr"/>
            <a:r>
              <a:rPr lang="en-US" sz="6000" b="1" dirty="0">
                <a:solidFill>
                  <a:srgbClr val="002060"/>
                </a:solidFill>
              </a:rPr>
              <a:t>VALUES</a:t>
            </a:r>
          </a:p>
        </p:txBody>
      </p:sp>
      <p:sp>
        <p:nvSpPr>
          <p:cNvPr id="11" name="TextBox 10"/>
          <p:cNvSpPr txBox="1"/>
          <p:nvPr/>
        </p:nvSpPr>
        <p:spPr>
          <a:xfrm>
            <a:off x="5351513" y="2356217"/>
            <a:ext cx="2826415" cy="1938992"/>
          </a:xfrm>
          <a:prstGeom prst="rect">
            <a:avLst/>
          </a:prstGeom>
          <a:noFill/>
        </p:spPr>
        <p:txBody>
          <a:bodyPr wrap="none" rtlCol="0">
            <a:spAutoFit/>
          </a:bodyPr>
          <a:lstStyle/>
          <a:p>
            <a:pPr algn="ctr"/>
            <a:r>
              <a:rPr lang="en-US" sz="6000" b="1" dirty="0">
                <a:solidFill>
                  <a:srgbClr val="002060"/>
                </a:solidFill>
              </a:rPr>
              <a:t>HONOR </a:t>
            </a:r>
          </a:p>
          <a:p>
            <a:pPr algn="ctr"/>
            <a:r>
              <a:rPr lang="en-US" sz="6000" b="1" dirty="0">
                <a:solidFill>
                  <a:srgbClr val="002060"/>
                </a:solidFill>
              </a:rPr>
              <a:t>&amp; DUTY</a:t>
            </a:r>
          </a:p>
        </p:txBody>
      </p:sp>
      <p:sp>
        <p:nvSpPr>
          <p:cNvPr id="12" name="TextBox 11"/>
          <p:cNvSpPr txBox="1"/>
          <p:nvPr/>
        </p:nvSpPr>
        <p:spPr>
          <a:xfrm>
            <a:off x="1449383" y="5175317"/>
            <a:ext cx="6435736" cy="1077218"/>
          </a:xfrm>
          <a:prstGeom prst="rect">
            <a:avLst/>
          </a:prstGeom>
          <a:no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We </a:t>
            </a:r>
            <a:r>
              <a:rPr lang="en-US" sz="3200" u="sng" dirty="0">
                <a:latin typeface="Times New Roman" panose="02020603050405020304" pitchFamily="18" charset="0"/>
                <a:cs typeface="Times New Roman" panose="02020603050405020304" pitchFamily="18" charset="0"/>
              </a:rPr>
              <a:t>choose</a:t>
            </a:r>
            <a:r>
              <a:rPr lang="en-US" sz="3200" dirty="0">
                <a:latin typeface="Times New Roman" panose="02020603050405020304" pitchFamily="18" charset="0"/>
                <a:cs typeface="Times New Roman" panose="02020603050405020304" pitchFamily="18" charset="0"/>
              </a:rPr>
              <a:t> to honor and be dutiful to</a:t>
            </a:r>
          </a:p>
          <a:p>
            <a:pPr algn="ctr"/>
            <a:r>
              <a:rPr lang="en-US" sz="3200" dirty="0">
                <a:latin typeface="Times New Roman" panose="02020603050405020304" pitchFamily="18" charset="0"/>
                <a:cs typeface="Times New Roman" panose="02020603050405020304" pitchFamily="18" charset="0"/>
              </a:rPr>
              <a:t>those things that we respect &amp; value</a:t>
            </a:r>
          </a:p>
        </p:txBody>
      </p:sp>
    </p:spTree>
    <p:extLst>
      <p:ext uri="{BB962C8B-B14F-4D97-AF65-F5344CB8AC3E}">
        <p14:creationId xmlns:p14="http://schemas.microsoft.com/office/powerpoint/2010/main" val="4158934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0238" y="877888"/>
            <a:ext cx="8030185" cy="4525962"/>
          </a:xfrm>
        </p:spPr>
        <p:txBody>
          <a:bodyPr>
            <a:normAutofit fontScale="92500"/>
          </a:bodyPr>
          <a:lstStyle/>
          <a:p>
            <a:pPr marL="0" indent="0" algn="ctr">
              <a:buNone/>
            </a:pPr>
            <a:r>
              <a:rPr lang="en-US" sz="6600" u="sng" dirty="0" smtClean="0">
                <a:solidFill>
                  <a:schemeClr val="accent2"/>
                </a:solidFill>
                <a:latin typeface="Times New Roman" panose="02020603050405020304" pitchFamily="18" charset="0"/>
                <a:cs typeface="Times New Roman" panose="02020603050405020304" pitchFamily="18" charset="0"/>
              </a:rPr>
              <a:t>Group Discussion</a:t>
            </a:r>
          </a:p>
          <a:p>
            <a:pPr marL="0" indent="0">
              <a:buNone/>
            </a:pPr>
            <a:r>
              <a:rPr lang="en-US" sz="6600" dirty="0" smtClean="0">
                <a:latin typeface="Times New Roman" panose="02020603050405020304" pitchFamily="18" charset="0"/>
                <a:cs typeface="Times New Roman" panose="02020603050405020304" pitchFamily="18" charset="0"/>
              </a:rPr>
              <a:t>What key things can you do as captains to teach and reinforce respect and values in the team? </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53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738" y="1895002"/>
            <a:ext cx="8889023" cy="4572000"/>
          </a:xfrm>
        </p:spPr>
        <p:txBody>
          <a:bodyPr>
            <a:normAutofit/>
          </a:bodyPr>
          <a:lstStyle/>
          <a:p>
            <a:pPr marL="0" indent="0">
              <a:buNone/>
            </a:pPr>
            <a:r>
              <a:rPr lang="en-US" sz="4000" dirty="0">
                <a:solidFill>
                  <a:srgbClr val="000104"/>
                </a:solidFill>
                <a:latin typeface="Times New Roman" panose="02020603050405020304" pitchFamily="18" charset="0"/>
                <a:cs typeface="Times New Roman" panose="02020603050405020304" pitchFamily="18" charset="0"/>
              </a:rPr>
              <a:t>Fill out </a:t>
            </a:r>
            <a:r>
              <a:rPr lang="en-US" sz="4000" dirty="0" smtClean="0">
                <a:solidFill>
                  <a:srgbClr val="000104"/>
                </a:solidFill>
                <a:latin typeface="Times New Roman" panose="02020603050405020304" pitchFamily="18" charset="0"/>
                <a:cs typeface="Times New Roman" panose="02020603050405020304" pitchFamily="18" charset="0"/>
              </a:rPr>
              <a:t>the…</a:t>
            </a:r>
          </a:p>
          <a:p>
            <a:pPr lvl="1">
              <a:buFont typeface="Wingdings" panose="05000000000000000000" pitchFamily="2" charset="2"/>
              <a:buChar char="ü"/>
            </a:pPr>
            <a:r>
              <a:rPr lang="en-US" sz="3800" dirty="0" smtClean="0">
                <a:solidFill>
                  <a:srgbClr val="000104"/>
                </a:solidFill>
                <a:latin typeface="Times New Roman" panose="02020603050405020304" pitchFamily="18" charset="0"/>
                <a:cs typeface="Times New Roman" panose="02020603050405020304" pitchFamily="18" charset="0"/>
              </a:rPr>
              <a:t>Moral Potency Questionnaire</a:t>
            </a:r>
          </a:p>
          <a:p>
            <a:pPr lvl="1">
              <a:buFont typeface="Wingdings" panose="05000000000000000000" pitchFamily="2" charset="2"/>
              <a:buChar char="ü"/>
            </a:pPr>
            <a:r>
              <a:rPr lang="en-US" sz="3800" dirty="0" smtClean="0">
                <a:solidFill>
                  <a:srgbClr val="000104"/>
                </a:solidFill>
                <a:latin typeface="Times New Roman" panose="02020603050405020304" pitchFamily="18" charset="0"/>
                <a:cs typeface="Times New Roman" panose="02020603050405020304" pitchFamily="18" charset="0"/>
              </a:rPr>
              <a:t>Values Clarification Exercise</a:t>
            </a:r>
          </a:p>
          <a:p>
            <a:pPr lvl="1">
              <a:buFont typeface="Wingdings" panose="05000000000000000000" pitchFamily="2" charset="2"/>
              <a:buChar char="ü"/>
            </a:pPr>
            <a:r>
              <a:rPr lang="en-US" sz="3800" dirty="0" smtClean="0">
                <a:solidFill>
                  <a:srgbClr val="000104"/>
                </a:solidFill>
                <a:latin typeface="Times New Roman" panose="02020603050405020304" pitchFamily="18" charset="0"/>
                <a:cs typeface="Times New Roman" panose="02020603050405020304" pitchFamily="18" charset="0"/>
              </a:rPr>
              <a:t>Ethical Leadership Questionnaire</a:t>
            </a:r>
            <a:endParaRPr lang="en-US" sz="3800" dirty="0">
              <a:solidFill>
                <a:srgbClr val="000104"/>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33330" y="0"/>
            <a:ext cx="7346139" cy="1754326"/>
          </a:xfrm>
          <a:prstGeom prst="rect">
            <a:avLst/>
          </a:prstGeom>
          <a:noFill/>
        </p:spPr>
        <p:txBody>
          <a:bodyPr wrap="square" rtlCol="0">
            <a:spAutoFit/>
          </a:bodyPr>
          <a:lstStyle/>
          <a:p>
            <a:pPr algn="ctr"/>
            <a:r>
              <a:rPr lang="en-US" sz="5400" dirty="0" smtClean="0">
                <a:solidFill>
                  <a:schemeClr val="accent2"/>
                </a:solidFill>
                <a:latin typeface="Times New Roman" panose="02020603050405020304" pitchFamily="18" charset="0"/>
                <a:cs typeface="Times New Roman" panose="02020603050405020304" pitchFamily="18" charset="0"/>
              </a:rPr>
              <a:t>Recommended Self Reflection Work:</a:t>
            </a:r>
            <a:endParaRPr lang="en-US" sz="5400" dirty="0">
              <a:solidFill>
                <a:schemeClr val="accent2"/>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70170" y="4501624"/>
            <a:ext cx="8291495" cy="1738938"/>
          </a:xfrm>
          <a:prstGeom prst="rect">
            <a:avLst/>
          </a:prstGeom>
          <a:solidFill>
            <a:schemeClr val="tx2"/>
          </a:solidFill>
        </p:spPr>
        <p:txBody>
          <a:bodyPr wrap="square" rtlCol="0">
            <a:spAutoFit/>
          </a:body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Reflect on your results and how they influence your behavior as a team captain</a:t>
            </a:r>
          </a:p>
          <a:p>
            <a:pPr marL="171450" indent="-171450">
              <a:buFont typeface="Wingdings" panose="05000000000000000000" pitchFamily="2" charset="2"/>
              <a:buChar char="q"/>
            </a:pPr>
            <a:endParaRPr lang="en-US" sz="11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Consider in what ways you should change your behavior – what should you </a:t>
            </a:r>
            <a:r>
              <a:rPr lang="en-US" sz="2400" u="sng" dirty="0" smtClean="0">
                <a:solidFill>
                  <a:schemeClr val="bg1"/>
                </a:solidFill>
                <a:latin typeface="Times New Roman" panose="02020603050405020304" pitchFamily="18" charset="0"/>
                <a:cs typeface="Times New Roman" panose="02020603050405020304" pitchFamily="18" charset="0"/>
              </a:rPr>
              <a:t>start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u="sng" dirty="0" smtClean="0">
                <a:solidFill>
                  <a:schemeClr val="bg1"/>
                </a:solidFill>
                <a:latin typeface="Times New Roman" panose="02020603050405020304" pitchFamily="18" charset="0"/>
                <a:cs typeface="Times New Roman" panose="02020603050405020304" pitchFamily="18" charset="0"/>
              </a:rPr>
              <a:t>stop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u="sng" dirty="0" smtClean="0">
                <a:solidFill>
                  <a:schemeClr val="bg1"/>
                </a:solidFill>
                <a:latin typeface="Times New Roman" panose="02020603050405020304" pitchFamily="18" charset="0"/>
                <a:cs typeface="Times New Roman" panose="02020603050405020304" pitchFamily="18" charset="0"/>
              </a:rPr>
              <a:t>continue </a:t>
            </a:r>
            <a:r>
              <a:rPr lang="en-US" sz="2400" dirty="0" smtClean="0">
                <a:solidFill>
                  <a:schemeClr val="bg1"/>
                </a:solidFill>
                <a:latin typeface="Times New Roman" panose="02020603050405020304" pitchFamily="18" charset="0"/>
                <a:cs typeface="Times New Roman" panose="02020603050405020304" pitchFamily="18" charset="0"/>
              </a:rPr>
              <a:t>doing as a team captain?</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45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9" y="138703"/>
            <a:ext cx="8991600" cy="1143000"/>
          </a:xfrm>
        </p:spPr>
        <p:txBody>
          <a:bodyPr>
            <a:normAutofit/>
          </a:bodyPr>
          <a:lstStyle/>
          <a:p>
            <a:pPr algn="ctr"/>
            <a:r>
              <a:rPr lang="en-US" sz="4400" b="1" dirty="0" smtClean="0">
                <a:solidFill>
                  <a:schemeClr val="tx1"/>
                </a:solidFill>
                <a:latin typeface="Times New Roman" panose="02020603050405020304" pitchFamily="18" charset="0"/>
                <a:cs typeface="Times New Roman" panose="02020603050405020304" pitchFamily="18" charset="0"/>
              </a:rPr>
              <a:t>Remember from last class…</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1990" y="1512825"/>
            <a:ext cx="5204260" cy="4585871"/>
          </a:xfrm>
          <a:prstGeom prst="rect">
            <a:avLst/>
          </a:prstGeom>
        </p:spPr>
        <p:txBody>
          <a:bodyPr wrap="square">
            <a:spAutoFit/>
          </a:bodyPr>
          <a:lstStyle/>
          <a:p>
            <a:endParaRPr lang="en-US" sz="1600" dirty="0">
              <a:solidFill>
                <a:schemeClr val="tx2">
                  <a:lumMod val="75000"/>
                </a:schemeClr>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en-US" sz="4000" b="1" dirty="0">
                <a:solidFill>
                  <a:schemeClr val="tx2">
                    <a:lumMod val="75000"/>
                  </a:schemeClr>
                </a:solidFill>
                <a:latin typeface="Times New Roman" panose="02020603050405020304" pitchFamily="18" charset="0"/>
                <a:cs typeface="Times New Roman" panose="02020603050405020304" pitchFamily="18" charset="0"/>
              </a:rPr>
              <a:t>Character/integrity (</a:t>
            </a:r>
            <a:r>
              <a:rPr lang="en-US" sz="4000" b="1" dirty="0" smtClean="0">
                <a:solidFill>
                  <a:srgbClr val="C00000"/>
                </a:solidFill>
                <a:latin typeface="Times New Roman" panose="02020603050405020304" pitchFamily="18" charset="0"/>
                <a:cs typeface="Times New Roman" panose="02020603050405020304" pitchFamily="18" charset="0"/>
              </a:rPr>
              <a:t>Ethos</a:t>
            </a:r>
            <a:r>
              <a:rPr lang="en-US" sz="4000" b="1" dirty="0" smtClean="0">
                <a:solidFill>
                  <a:schemeClr val="tx2">
                    <a:lumMod val="75000"/>
                  </a:schemeClr>
                </a:solidFill>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v"/>
            </a:pPr>
            <a:r>
              <a:rPr lang="en-US" sz="4000" b="1" dirty="0" smtClean="0">
                <a:solidFill>
                  <a:schemeClr val="tx2">
                    <a:lumMod val="75000"/>
                  </a:schemeClr>
                </a:solidFill>
                <a:latin typeface="Times New Roman" panose="02020603050405020304" pitchFamily="18" charset="0"/>
                <a:cs typeface="Times New Roman" panose="02020603050405020304" pitchFamily="18" charset="0"/>
              </a:rPr>
              <a:t>Benevolence/caring </a:t>
            </a:r>
            <a:r>
              <a:rPr lang="en-US" sz="4000" b="1" dirty="0">
                <a:solidFill>
                  <a:schemeClr val="tx2">
                    <a:lumMod val="75000"/>
                  </a:schemeClr>
                </a:solidFill>
                <a:latin typeface="Times New Roman" panose="02020603050405020304" pitchFamily="18" charset="0"/>
                <a:cs typeface="Times New Roman" panose="02020603050405020304" pitchFamily="18" charset="0"/>
              </a:rPr>
              <a:t>(</a:t>
            </a:r>
            <a:r>
              <a:rPr lang="en-US" sz="4000" b="1" dirty="0">
                <a:solidFill>
                  <a:srgbClr val="C00000"/>
                </a:solidFill>
                <a:latin typeface="Times New Roman" panose="02020603050405020304" pitchFamily="18" charset="0"/>
                <a:cs typeface="Times New Roman" panose="02020603050405020304" pitchFamily="18" charset="0"/>
              </a:rPr>
              <a:t>Pathos</a:t>
            </a:r>
            <a:r>
              <a:rPr lang="en-US" sz="4000" b="1" dirty="0">
                <a:solidFill>
                  <a:schemeClr val="tx2">
                    <a:lumMod val="75000"/>
                  </a:schemeClr>
                </a:solidFill>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v"/>
            </a:pPr>
            <a:r>
              <a:rPr lang="en-US" sz="4000" b="1" dirty="0">
                <a:solidFill>
                  <a:schemeClr val="tx2">
                    <a:lumMod val="75000"/>
                  </a:schemeClr>
                </a:solidFill>
                <a:latin typeface="Times New Roman" panose="02020603050405020304" pitchFamily="18" charset="0"/>
                <a:cs typeface="Times New Roman" panose="02020603050405020304" pitchFamily="18" charset="0"/>
              </a:rPr>
              <a:t>Competence </a:t>
            </a:r>
            <a:endParaRPr lang="en-US" sz="4000" b="1" dirty="0" smtClean="0">
              <a:solidFill>
                <a:schemeClr val="tx2">
                  <a:lumMod val="75000"/>
                </a:schemeClr>
              </a:solidFill>
              <a:latin typeface="Times New Roman" panose="02020603050405020304" pitchFamily="18" charset="0"/>
              <a:cs typeface="Times New Roman" panose="02020603050405020304" pitchFamily="18" charset="0"/>
            </a:endParaRPr>
          </a:p>
          <a:p>
            <a:r>
              <a:rPr lang="en-US" sz="4000" b="1" dirty="0">
                <a:solidFill>
                  <a:schemeClr val="tx2">
                    <a:lumMod val="75000"/>
                  </a:schemeClr>
                </a:solidFill>
                <a:latin typeface="Times New Roman" panose="02020603050405020304" pitchFamily="18" charset="0"/>
                <a:cs typeface="Times New Roman" panose="02020603050405020304" pitchFamily="18" charset="0"/>
              </a:rPr>
              <a:t> </a:t>
            </a:r>
            <a:r>
              <a:rPr lang="en-US" sz="40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Logos</a:t>
            </a:r>
            <a:r>
              <a:rPr lang="en-US" sz="4000" b="1" dirty="0">
                <a:solidFill>
                  <a:schemeClr val="tx2">
                    <a:lumMod val="75000"/>
                  </a:schemeClr>
                </a:solidFill>
                <a:latin typeface="Times New Roman" panose="02020603050405020304" pitchFamily="18" charset="0"/>
                <a:cs typeface="Times New Roman" panose="02020603050405020304" pitchFamily="18" charset="0"/>
              </a:rPr>
              <a:t>)</a:t>
            </a:r>
          </a:p>
          <a:p>
            <a:endParaRPr lang="en-US" dirty="0">
              <a:solidFill>
                <a:schemeClr val="tx2">
                  <a:lumMod val="75000"/>
                </a:schemeClr>
              </a:solidFill>
              <a:latin typeface="Times New Roman" panose="02020603050405020304" pitchFamily="18" charset="0"/>
              <a:cs typeface="Times New Roman" panose="02020603050405020304" pitchFamily="18" charset="0"/>
            </a:endParaRPr>
          </a:p>
          <a:p>
            <a:endParaRPr lang="en-US"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8" name="Picture 7" descr="Aristotle_4.jpg"/>
          <p:cNvPicPr>
            <a:picLocks noChangeAspect="1"/>
          </p:cNvPicPr>
          <p:nvPr/>
        </p:nvPicPr>
        <p:blipFill>
          <a:blip r:embed="rId3" cstate="print"/>
          <a:stretch>
            <a:fillRect/>
          </a:stretch>
        </p:blipFill>
        <p:spPr>
          <a:xfrm>
            <a:off x="6101148" y="1960971"/>
            <a:ext cx="2448838" cy="3335084"/>
          </a:xfrm>
          <a:prstGeom prst="rect">
            <a:avLst/>
          </a:prstGeom>
        </p:spPr>
      </p:pic>
    </p:spTree>
    <p:extLst>
      <p:ext uri="{BB962C8B-B14F-4D97-AF65-F5344CB8AC3E}">
        <p14:creationId xmlns:p14="http://schemas.microsoft.com/office/powerpoint/2010/main" val="941511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120" y="908538"/>
            <a:ext cx="8621486" cy="4525963"/>
          </a:xfrm>
        </p:spPr>
        <p:txBody>
          <a:bodyPr>
            <a:noAutofit/>
          </a:bodyPr>
          <a:lstStyle/>
          <a:p>
            <a:pPr marL="0" indent="0" algn="ctr">
              <a:buNone/>
            </a:pPr>
            <a:r>
              <a:rPr lang="en-US" sz="4800" b="1" dirty="0" smtClean="0">
                <a:latin typeface="Times New Roman" panose="02020603050405020304" pitchFamily="18" charset="0"/>
                <a:cs typeface="Times New Roman" panose="02020603050405020304" pitchFamily="18" charset="0"/>
              </a:rPr>
              <a:t>Roles of Ethical Leaders</a:t>
            </a:r>
          </a:p>
          <a:p>
            <a:pPr marL="0" indent="0">
              <a:buNone/>
            </a:pPr>
            <a:endParaRPr lang="en-US" sz="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4000" dirty="0">
                <a:solidFill>
                  <a:schemeClr val="tx1"/>
                </a:solidFill>
                <a:latin typeface="Times New Roman" panose="02020603050405020304" pitchFamily="18" charset="0"/>
                <a:cs typeface="Times New Roman" panose="02020603050405020304" pitchFamily="18" charset="0"/>
              </a:rPr>
              <a:t>Role model</a:t>
            </a:r>
          </a:p>
          <a:p>
            <a:pPr>
              <a:buFont typeface="Wingdings" panose="05000000000000000000" pitchFamily="2" charset="2"/>
              <a:buChar char="ü"/>
            </a:pPr>
            <a:r>
              <a:rPr lang="en-US" sz="4000" dirty="0" smtClean="0">
                <a:solidFill>
                  <a:schemeClr val="tx1"/>
                </a:solidFill>
                <a:latin typeface="Times New Roman" panose="02020603050405020304" pitchFamily="18" charset="0"/>
                <a:cs typeface="Times New Roman" panose="02020603050405020304" pitchFamily="18" charset="0"/>
              </a:rPr>
              <a:t>Standard bearer – accountability</a:t>
            </a:r>
          </a:p>
          <a:p>
            <a:pPr>
              <a:buFont typeface="Wingdings" panose="05000000000000000000" pitchFamily="2" charset="2"/>
              <a:buChar char="ü"/>
            </a:pPr>
            <a:r>
              <a:rPr lang="en-US" sz="4000" dirty="0" smtClean="0">
                <a:solidFill>
                  <a:schemeClr val="tx1"/>
                </a:solidFill>
                <a:latin typeface="Times New Roman" panose="02020603050405020304" pitchFamily="18" charset="0"/>
                <a:cs typeface="Times New Roman" panose="02020603050405020304" pitchFamily="18" charset="0"/>
              </a:rPr>
              <a:t>Owner of the ethos</a:t>
            </a:r>
          </a:p>
          <a:p>
            <a:pPr>
              <a:buFont typeface="Wingdings" panose="05000000000000000000" pitchFamily="2" charset="2"/>
              <a:buChar char="ü"/>
            </a:pPr>
            <a:r>
              <a:rPr lang="en-US" sz="4000" dirty="0" smtClean="0">
                <a:solidFill>
                  <a:schemeClr val="tx1"/>
                </a:solidFill>
                <a:latin typeface="Times New Roman" panose="02020603050405020304" pitchFamily="18" charset="0"/>
                <a:cs typeface="Times New Roman" panose="02020603050405020304" pitchFamily="18" charset="0"/>
              </a:rPr>
              <a:t>Teacher &amp; inspirer of the values </a:t>
            </a:r>
          </a:p>
          <a:p>
            <a:pPr>
              <a:buFont typeface="Wingdings" panose="05000000000000000000" pitchFamily="2" charset="2"/>
              <a:buChar char="ü"/>
            </a:pPr>
            <a:r>
              <a:rPr lang="en-US" sz="4000" dirty="0" smtClean="0">
                <a:solidFill>
                  <a:schemeClr val="tx1"/>
                </a:solidFill>
                <a:latin typeface="Times New Roman" panose="02020603050405020304" pitchFamily="18" charset="0"/>
                <a:cs typeface="Times New Roman" panose="02020603050405020304" pitchFamily="18" charset="0"/>
              </a:rPr>
              <a:t>Source of moral resilience when the team is ethically drifting  </a:t>
            </a:r>
          </a:p>
          <a:p>
            <a:pPr marL="0" indent="0">
              <a:buNone/>
            </a:pPr>
            <a:endParaRPr lang="en-US" sz="4400" dirty="0" smtClean="0">
              <a:solidFill>
                <a:srgbClr val="C00000"/>
              </a:solidFill>
            </a:endParaRPr>
          </a:p>
          <a:p>
            <a:pPr marL="0" indent="0">
              <a:buNone/>
            </a:pPr>
            <a:endParaRPr lang="en-US" sz="4400" dirty="0">
              <a:solidFill>
                <a:srgbClr val="C00000"/>
              </a:solidFill>
            </a:endParaRPr>
          </a:p>
        </p:txBody>
      </p:sp>
    </p:spTree>
    <p:extLst>
      <p:ext uri="{BB962C8B-B14F-4D97-AF65-F5344CB8AC3E}">
        <p14:creationId xmlns:p14="http://schemas.microsoft.com/office/powerpoint/2010/main" val="245487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17"/>
          <p:cNvGrpSpPr>
            <a:grpSpLocks/>
          </p:cNvGrpSpPr>
          <p:nvPr/>
        </p:nvGrpSpPr>
        <p:grpSpPr bwMode="auto">
          <a:xfrm rot="20226387">
            <a:off x="140571" y="1667682"/>
            <a:ext cx="2222047" cy="1335088"/>
            <a:chOff x="3055937" y="3706876"/>
            <a:chExt cx="3307112" cy="2173941"/>
          </a:xfrm>
        </p:grpSpPr>
        <p:pic>
          <p:nvPicPr>
            <p:cNvPr id="3" name="Picture 2" descr="500px-Lens_lente_francesco_ro_r_svg.png"/>
            <p:cNvPicPr>
              <a:picLocks noChangeAspect="1"/>
            </p:cNvPicPr>
            <p:nvPr/>
          </p:nvPicPr>
          <p:blipFill>
            <a:blip r:embed="rId3" cstate="print">
              <a:duotone>
                <a:prstClr val="black"/>
                <a:srgbClr val="D9C3A5">
                  <a:tint val="50000"/>
                  <a:satMod val="180000"/>
                </a:srgbClr>
              </a:duotone>
            </a:blip>
            <a:stretch>
              <a:fillRect/>
            </a:stretch>
          </p:blipFill>
          <p:spPr bwMode="auto">
            <a:xfrm>
              <a:off x="3055937" y="3706876"/>
              <a:ext cx="2173951" cy="2173941"/>
            </a:xfrm>
            <a:prstGeom prst="rect">
              <a:avLst/>
            </a:prstGeom>
          </p:spPr>
        </p:pic>
        <p:sp>
          <p:nvSpPr>
            <p:cNvPr id="11280" name="TextBox 34"/>
            <p:cNvSpPr txBox="1">
              <a:spLocks noChangeArrowheads="1"/>
            </p:cNvSpPr>
            <p:nvPr/>
          </p:nvSpPr>
          <p:spPr bwMode="auto">
            <a:xfrm rot="1373613">
              <a:off x="4338129" y="4143024"/>
              <a:ext cx="2024920" cy="1353123"/>
            </a:xfrm>
            <a:prstGeom prst="rect">
              <a:avLst/>
            </a:prstGeom>
            <a:noFill/>
            <a:ln w="9525">
              <a:noFill/>
              <a:miter lim="800000"/>
              <a:headEnd/>
              <a:tailEnd/>
            </a:ln>
          </p:spPr>
          <p:txBody>
            <a:bodyPr wrap="square" anchor="ctr">
              <a:spAutoFit/>
            </a:bodyPr>
            <a:lstStyle/>
            <a:p>
              <a:pPr algn="ctr">
                <a:defRPr/>
              </a:pPr>
              <a:r>
                <a:rPr lang="en-US" sz="2400" b="1" i="1" dirty="0" smtClean="0">
                  <a:solidFill>
                    <a:srgbClr val="CC3300"/>
                  </a:solidFill>
                  <a:latin typeface="Times New Roman" panose="02020603050405020304" pitchFamily="18" charset="0"/>
                  <a:ea typeface="ＭＳ Ｐゴシック" pitchFamily="34" charset="-128"/>
                  <a:cs typeface="Times New Roman" panose="02020603050405020304" pitchFamily="18" charset="0"/>
                </a:rPr>
                <a:t>RULES</a:t>
              </a:r>
              <a:r>
                <a:rPr lang="en-US" sz="2400" b="1" i="1" dirty="0">
                  <a:solidFill>
                    <a:srgbClr val="CC3300"/>
                  </a:solidFill>
                  <a:latin typeface="Times New Roman" panose="02020603050405020304" pitchFamily="18" charset="0"/>
                  <a:ea typeface="ＭＳ Ｐゴシック" pitchFamily="34" charset="-128"/>
                  <a:cs typeface="Times New Roman" panose="02020603050405020304" pitchFamily="18" charset="0"/>
                </a:rPr>
                <a:t>/</a:t>
              </a:r>
            </a:p>
            <a:p>
              <a:pPr algn="ctr">
                <a:defRPr/>
              </a:pPr>
              <a:r>
                <a:rPr lang="en-US" sz="2400" b="1" i="1" dirty="0">
                  <a:solidFill>
                    <a:srgbClr val="CC3300"/>
                  </a:solidFill>
                  <a:latin typeface="Times New Roman" panose="02020603050405020304" pitchFamily="18" charset="0"/>
                  <a:ea typeface="ＭＳ Ｐゴシック" pitchFamily="34" charset="-128"/>
                  <a:cs typeface="Times New Roman" panose="02020603050405020304" pitchFamily="18" charset="0"/>
                </a:rPr>
                <a:t>RIGHTS</a:t>
              </a:r>
            </a:p>
          </p:txBody>
        </p:sp>
      </p:grpSp>
      <p:grpSp>
        <p:nvGrpSpPr>
          <p:cNvPr id="93186" name="Group 19"/>
          <p:cNvGrpSpPr>
            <a:grpSpLocks/>
          </p:cNvGrpSpPr>
          <p:nvPr/>
        </p:nvGrpSpPr>
        <p:grpSpPr bwMode="auto">
          <a:xfrm rot="20294068">
            <a:off x="167376" y="3004441"/>
            <a:ext cx="2721435" cy="1408113"/>
            <a:chOff x="296554" y="4063115"/>
            <a:chExt cx="4050319" cy="2291385"/>
          </a:xfrm>
        </p:grpSpPr>
        <p:pic>
          <p:nvPicPr>
            <p:cNvPr id="6" name="Picture 5" descr="500px-Lens_lente_francesco_ro_r_svg.png"/>
            <p:cNvPicPr>
              <a:picLocks noChangeAspect="1"/>
            </p:cNvPicPr>
            <p:nvPr/>
          </p:nvPicPr>
          <p:blipFill>
            <a:blip r:embed="rId3" cstate="print">
              <a:duotone>
                <a:schemeClr val="accent3">
                  <a:shade val="45000"/>
                  <a:satMod val="135000"/>
                </a:schemeClr>
                <a:prstClr val="white"/>
              </a:duotone>
            </a:blip>
            <a:stretch>
              <a:fillRect/>
            </a:stretch>
          </p:blipFill>
          <p:spPr bwMode="auto">
            <a:xfrm>
              <a:off x="296554" y="4063115"/>
              <a:ext cx="2291398" cy="2291385"/>
            </a:xfrm>
            <a:prstGeom prst="rect">
              <a:avLst/>
            </a:prstGeom>
          </p:spPr>
        </p:pic>
        <p:sp>
          <p:nvSpPr>
            <p:cNvPr id="11278" name="TextBox 39"/>
            <p:cNvSpPr txBox="1">
              <a:spLocks noChangeArrowheads="1"/>
            </p:cNvSpPr>
            <p:nvPr/>
          </p:nvSpPr>
          <p:spPr bwMode="auto">
            <a:xfrm rot="1305932">
              <a:off x="341874" y="4440978"/>
              <a:ext cx="4004999" cy="1352259"/>
            </a:xfrm>
            <a:prstGeom prst="rect">
              <a:avLst/>
            </a:prstGeom>
            <a:noFill/>
            <a:ln w="9525">
              <a:noFill/>
              <a:miter lim="800000"/>
              <a:headEnd/>
              <a:tailEnd/>
            </a:ln>
          </p:spPr>
          <p:txBody>
            <a:bodyPr wrap="square" anchor="ctr">
              <a:spAutoFit/>
            </a:bodyPr>
            <a:lstStyle/>
            <a:p>
              <a:pPr algn="ctr">
                <a:defRPr/>
              </a:pPr>
              <a:r>
                <a:rPr lang="en-US" sz="2400" b="1" i="1" dirty="0">
                  <a:solidFill>
                    <a:srgbClr val="CC3300"/>
                  </a:solidFill>
                  <a:latin typeface="Times New Roman" panose="02020603050405020304" pitchFamily="18" charset="0"/>
                  <a:cs typeface="Times New Roman" panose="02020603050405020304" pitchFamily="18" charset="0"/>
                </a:rPr>
                <a:t>OUTCOMES/</a:t>
              </a:r>
            </a:p>
            <a:p>
              <a:pPr algn="ctr">
                <a:defRPr/>
              </a:pPr>
              <a:r>
                <a:rPr lang="en-US" sz="2400" b="1" i="1" dirty="0">
                  <a:solidFill>
                    <a:srgbClr val="CC3300"/>
                  </a:solidFill>
                  <a:latin typeface="Times New Roman" panose="02020603050405020304" pitchFamily="18" charset="0"/>
                  <a:cs typeface="Times New Roman" panose="02020603050405020304" pitchFamily="18" charset="0"/>
                </a:rPr>
                <a:t>CONSEQUENCES</a:t>
              </a:r>
            </a:p>
          </p:txBody>
        </p:sp>
      </p:grpSp>
      <p:grpSp>
        <p:nvGrpSpPr>
          <p:cNvPr id="93187" name="Group 18"/>
          <p:cNvGrpSpPr>
            <a:grpSpLocks/>
          </p:cNvGrpSpPr>
          <p:nvPr/>
        </p:nvGrpSpPr>
        <p:grpSpPr bwMode="auto">
          <a:xfrm rot="20412811">
            <a:off x="211807" y="4676872"/>
            <a:ext cx="2538204" cy="1335088"/>
            <a:chOff x="4783014" y="4177781"/>
            <a:chExt cx="3775785" cy="2173942"/>
          </a:xfrm>
        </p:grpSpPr>
        <p:pic>
          <p:nvPicPr>
            <p:cNvPr id="9" name="Picture 8" descr="500px-Lens_lente_francesco_ro_r_svg.png"/>
            <p:cNvPicPr>
              <a:picLocks noChangeAspect="1"/>
            </p:cNvPicPr>
            <p:nvPr/>
          </p:nvPicPr>
          <p:blipFill>
            <a:blip r:embed="rId3" cstate="print">
              <a:duotone>
                <a:prstClr val="black"/>
                <a:schemeClr val="accent2">
                  <a:tint val="45000"/>
                  <a:satMod val="400000"/>
                </a:schemeClr>
              </a:duotone>
            </a:blip>
            <a:stretch>
              <a:fillRect/>
            </a:stretch>
          </p:blipFill>
          <p:spPr bwMode="auto">
            <a:xfrm>
              <a:off x="4783014" y="4177781"/>
              <a:ext cx="2173956" cy="2173942"/>
            </a:xfrm>
            <a:prstGeom prst="rect">
              <a:avLst/>
            </a:prstGeom>
          </p:spPr>
        </p:pic>
        <p:sp>
          <p:nvSpPr>
            <p:cNvPr id="11276" name="TextBox 40"/>
            <p:cNvSpPr txBox="1">
              <a:spLocks noChangeArrowheads="1"/>
            </p:cNvSpPr>
            <p:nvPr/>
          </p:nvSpPr>
          <p:spPr bwMode="auto">
            <a:xfrm rot="1187189">
              <a:off x="5651258" y="4608760"/>
              <a:ext cx="2907541" cy="1353124"/>
            </a:xfrm>
            <a:prstGeom prst="rect">
              <a:avLst/>
            </a:prstGeom>
            <a:noFill/>
            <a:ln w="9525">
              <a:noFill/>
              <a:miter lim="800000"/>
              <a:headEnd/>
              <a:tailEnd/>
            </a:ln>
          </p:spPr>
          <p:txBody>
            <a:bodyPr wrap="square" anchor="ctr">
              <a:spAutoFit/>
            </a:bodyPr>
            <a:lstStyle/>
            <a:p>
              <a:pPr algn="ctr">
                <a:defRPr/>
              </a:pPr>
              <a:r>
                <a:rPr lang="en-US" sz="2400" b="1" i="1" dirty="0">
                  <a:solidFill>
                    <a:srgbClr val="CC3300"/>
                  </a:solidFill>
                  <a:latin typeface="Times New Roman" panose="02020603050405020304" pitchFamily="18" charset="0"/>
                  <a:cs typeface="Times New Roman" panose="02020603050405020304" pitchFamily="18" charset="0"/>
                </a:rPr>
                <a:t>VIRTUES/</a:t>
              </a:r>
            </a:p>
            <a:p>
              <a:pPr algn="ctr">
                <a:defRPr/>
              </a:pPr>
              <a:r>
                <a:rPr lang="en-US" sz="2400" b="1" i="1" dirty="0">
                  <a:solidFill>
                    <a:srgbClr val="CC3300"/>
                  </a:solidFill>
                  <a:latin typeface="Times New Roman" panose="02020603050405020304" pitchFamily="18" charset="0"/>
                  <a:cs typeface="Times New Roman" panose="02020603050405020304" pitchFamily="18" charset="0"/>
                </a:rPr>
                <a:t>INTEGRITY</a:t>
              </a:r>
            </a:p>
          </p:txBody>
        </p:sp>
      </p:grpSp>
      <p:sp>
        <p:nvSpPr>
          <p:cNvPr id="11" name="Rectangle 14"/>
          <p:cNvSpPr txBox="1">
            <a:spLocks noChangeArrowheads="1"/>
          </p:cNvSpPr>
          <p:nvPr/>
        </p:nvSpPr>
        <p:spPr>
          <a:xfrm>
            <a:off x="440035" y="256351"/>
            <a:ext cx="9151938" cy="724263"/>
          </a:xfrm>
          <a:prstGeom prst="rect">
            <a:avLst/>
          </a:prstGeom>
        </p:spPr>
        <p:txBody>
          <a:bodyPr/>
          <a:lstStyle/>
          <a:p>
            <a:pPr fontAlgn="auto">
              <a:spcAft>
                <a:spcPts val="0"/>
              </a:spcAft>
              <a:defRPr/>
            </a:pPr>
            <a:r>
              <a:rPr lang="en-US" sz="3600" b="1" dirty="0">
                <a:solidFill>
                  <a:prstClr val="black"/>
                </a:solidFill>
                <a:latin typeface="Times New Roman" panose="02020603050405020304" pitchFamily="18" charset="0"/>
                <a:ea typeface="ＭＳ Ｐゴシック" pitchFamily="33" charset="-128"/>
                <a:cs typeface="Times New Roman" panose="02020603050405020304" pitchFamily="18" charset="0"/>
              </a:rPr>
              <a:t>Ethics in </a:t>
            </a:r>
            <a:r>
              <a:rPr lang="en-US" sz="3600" b="1" dirty="0" smtClean="0">
                <a:solidFill>
                  <a:prstClr val="black"/>
                </a:solidFill>
                <a:latin typeface="Times New Roman" panose="02020603050405020304" pitchFamily="18" charset="0"/>
                <a:ea typeface="ＭＳ Ｐゴシック" pitchFamily="33" charset="-128"/>
                <a:cs typeface="Times New Roman" panose="02020603050405020304" pitchFamily="18" charset="0"/>
              </a:rPr>
              <a:t>Tough Calls - 3</a:t>
            </a:r>
            <a:r>
              <a:rPr lang="en-US" sz="3600" b="1" dirty="0" smtClean="0">
                <a:solidFill>
                  <a:schemeClr val="bg1">
                    <a:lumMod val="10000"/>
                  </a:schemeClr>
                </a:solidFill>
                <a:latin typeface="Times New Roman" panose="02020603050405020304" pitchFamily="18" charset="0"/>
                <a:ea typeface="+mj-ea"/>
                <a:cs typeface="Times New Roman" panose="02020603050405020304" pitchFamily="18" charset="0"/>
              </a:rPr>
              <a:t> “</a:t>
            </a:r>
            <a:r>
              <a:rPr lang="en-US" sz="3600" b="1" dirty="0">
                <a:solidFill>
                  <a:schemeClr val="bg1">
                    <a:lumMod val="10000"/>
                  </a:schemeClr>
                </a:solidFill>
                <a:latin typeface="Times New Roman" panose="02020603050405020304" pitchFamily="18" charset="0"/>
                <a:ea typeface="+mj-ea"/>
                <a:cs typeface="Times New Roman" panose="02020603050405020304" pitchFamily="18" charset="0"/>
              </a:rPr>
              <a:t>Ethical Lenses”</a:t>
            </a:r>
          </a:p>
        </p:txBody>
      </p:sp>
      <p:sp>
        <p:nvSpPr>
          <p:cNvPr id="93189" name="Content Placeholder 58"/>
          <p:cNvSpPr txBox="1">
            <a:spLocks/>
          </p:cNvSpPr>
          <p:nvPr/>
        </p:nvSpPr>
        <p:spPr bwMode="auto">
          <a:xfrm>
            <a:off x="2733907" y="1392306"/>
            <a:ext cx="61722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dirty="0">
                <a:latin typeface="Times New Roman" panose="02020603050405020304" pitchFamily="18" charset="0"/>
                <a:cs typeface="Times New Roman" panose="02020603050405020304" pitchFamily="18" charset="0"/>
              </a:rPr>
              <a:t>What are the rules, laws, </a:t>
            </a:r>
            <a:r>
              <a:rPr lang="en-US" dirty="0" smtClean="0">
                <a:latin typeface="Times New Roman" panose="02020603050405020304" pitchFamily="18" charset="0"/>
                <a:cs typeface="Times New Roman" panose="02020603050405020304" pitchFamily="18" charset="0"/>
              </a:rPr>
              <a:t>duties, norms</a:t>
            </a:r>
            <a:r>
              <a:rPr lang="en-US" dirty="0">
                <a:latin typeface="Times New Roman" panose="02020603050405020304" pitchFamily="18" charset="0"/>
                <a:cs typeface="Times New Roman" panose="02020603050405020304" pitchFamily="18" charset="0"/>
              </a:rPr>
              <a:t>, etc. that </a:t>
            </a:r>
            <a:r>
              <a:rPr lang="en-US" dirty="0" smtClean="0">
                <a:latin typeface="Times New Roman" panose="02020603050405020304" pitchFamily="18" charset="0"/>
                <a:cs typeface="Times New Roman" panose="02020603050405020304" pitchFamily="18" charset="0"/>
              </a:rPr>
              <a:t>apply to the </a:t>
            </a:r>
            <a:r>
              <a:rPr lang="en-US" dirty="0">
                <a:latin typeface="Times New Roman" panose="02020603050405020304" pitchFamily="18" charset="0"/>
                <a:cs typeface="Times New Roman" panose="02020603050405020304" pitchFamily="18" charset="0"/>
              </a:rPr>
              <a:t>dilemma and possible courses of action (COA)?  Whose rights are at stake? </a:t>
            </a:r>
          </a:p>
        </p:txBody>
      </p:sp>
      <p:sp>
        <p:nvSpPr>
          <p:cNvPr id="93190" name="Content Placeholder 58"/>
          <p:cNvSpPr txBox="1">
            <a:spLocks/>
          </p:cNvSpPr>
          <p:nvPr/>
        </p:nvSpPr>
        <p:spPr bwMode="auto">
          <a:xfrm>
            <a:off x="2733907" y="3180651"/>
            <a:ext cx="6323013" cy="1312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dirty="0">
                <a:latin typeface="Times New Roman" panose="02020603050405020304" pitchFamily="18" charset="0"/>
                <a:cs typeface="Times New Roman" panose="02020603050405020304" pitchFamily="18" charset="0"/>
              </a:rPr>
              <a:t>What are the outcomes likely from the various COAs? Which is the most acceptable, benefits the most, harms the </a:t>
            </a:r>
            <a:r>
              <a:rPr lang="en-US" dirty="0" smtClean="0">
                <a:latin typeface="Times New Roman" panose="02020603050405020304" pitchFamily="18" charset="0"/>
                <a:cs typeface="Times New Roman" panose="02020603050405020304" pitchFamily="18" charset="0"/>
              </a:rPr>
              <a:t>least? </a:t>
            </a:r>
            <a:endParaRPr lang="en-US" dirty="0">
              <a:latin typeface="Times New Roman" panose="02020603050405020304" pitchFamily="18" charset="0"/>
              <a:cs typeface="Times New Roman" panose="02020603050405020304" pitchFamily="18" charset="0"/>
            </a:endParaRPr>
          </a:p>
        </p:txBody>
      </p:sp>
      <p:sp>
        <p:nvSpPr>
          <p:cNvPr id="93191" name="Content Placeholder 58"/>
          <p:cNvSpPr txBox="1">
            <a:spLocks/>
          </p:cNvSpPr>
          <p:nvPr/>
        </p:nvSpPr>
        <p:spPr bwMode="auto">
          <a:xfrm>
            <a:off x="2365375" y="4648200"/>
            <a:ext cx="616902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endParaRPr lang="en-US" sz="2200">
              <a:latin typeface="Times New Roman" charset="0"/>
              <a:cs typeface="Times New Roman" charset="0"/>
            </a:endParaRPr>
          </a:p>
        </p:txBody>
      </p:sp>
      <p:sp>
        <p:nvSpPr>
          <p:cNvPr id="93193" name="Content Placeholder 58"/>
          <p:cNvSpPr txBox="1">
            <a:spLocks/>
          </p:cNvSpPr>
          <p:nvPr/>
        </p:nvSpPr>
        <p:spPr bwMode="auto">
          <a:xfrm>
            <a:off x="2733908" y="4769880"/>
            <a:ext cx="6323012" cy="1312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dirty="0">
                <a:latin typeface="Times New Roman" panose="02020603050405020304" pitchFamily="18" charset="0"/>
                <a:cs typeface="Times New Roman" panose="02020603050405020304" pitchFamily="18" charset="0"/>
              </a:rPr>
              <a:t>How well do the various COA’s align with your </a:t>
            </a:r>
            <a:r>
              <a:rPr lang="en-US" dirty="0" smtClean="0">
                <a:latin typeface="Times New Roman" panose="02020603050405020304" pitchFamily="18" charset="0"/>
                <a:cs typeface="Times New Roman" panose="02020603050405020304" pitchFamily="18" charset="0"/>
              </a:rPr>
              <a:t>personal values </a:t>
            </a:r>
            <a:r>
              <a:rPr lang="en-US" dirty="0">
                <a:latin typeface="Times New Roman" panose="02020603050405020304" pitchFamily="18" charset="0"/>
                <a:cs typeface="Times New Roman" panose="02020603050405020304" pitchFamily="18" charset="0"/>
              </a:rPr>
              <a:t>and beliefs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09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1917" y="1094337"/>
            <a:ext cx="6430021" cy="3946736"/>
          </a:xfrm>
          <a:prstGeom prst="rect">
            <a:avLst/>
          </a:prstGeom>
        </p:spPr>
      </p:pic>
      <p:pic>
        <p:nvPicPr>
          <p:cNvPr id="6" name="Picture 5"/>
          <p:cNvPicPr>
            <a:picLocks noChangeAspect="1"/>
          </p:cNvPicPr>
          <p:nvPr/>
        </p:nvPicPr>
        <p:blipFill>
          <a:blip r:embed="rId3"/>
          <a:stretch>
            <a:fillRect/>
          </a:stretch>
        </p:blipFill>
        <p:spPr>
          <a:xfrm>
            <a:off x="4188923" y="3647307"/>
            <a:ext cx="4630227" cy="2600051"/>
          </a:xfrm>
          <a:prstGeom prst="rect">
            <a:avLst/>
          </a:prstGeom>
        </p:spPr>
      </p:pic>
      <p:pic>
        <p:nvPicPr>
          <p:cNvPr id="3" name="Picture 2"/>
          <p:cNvPicPr>
            <a:picLocks noChangeAspect="1"/>
          </p:cNvPicPr>
          <p:nvPr/>
        </p:nvPicPr>
        <p:blipFill>
          <a:blip r:embed="rId4"/>
          <a:stretch>
            <a:fillRect/>
          </a:stretch>
        </p:blipFill>
        <p:spPr>
          <a:xfrm>
            <a:off x="95774" y="1812105"/>
            <a:ext cx="4731204" cy="2923575"/>
          </a:xfrm>
          <a:prstGeom prst="rect">
            <a:avLst/>
          </a:prstGeom>
        </p:spPr>
      </p:pic>
      <p:sp>
        <p:nvSpPr>
          <p:cNvPr id="5" name="TextBox 4"/>
          <p:cNvSpPr txBox="1"/>
          <p:nvPr/>
        </p:nvSpPr>
        <p:spPr>
          <a:xfrm>
            <a:off x="-332787" y="125063"/>
            <a:ext cx="9151937"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A Dilemma</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05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2249" y="430701"/>
            <a:ext cx="8509000" cy="914400"/>
          </a:xfrm>
        </p:spPr>
        <p:txBody>
          <a:bodyPr>
            <a:noAutofit/>
          </a:bodyPr>
          <a:lstStyle/>
          <a:p>
            <a:pPr algn="ctr"/>
            <a:r>
              <a:rPr lang="en-US" sz="4400" dirty="0" smtClean="0">
                <a:solidFill>
                  <a:schemeClr val="accent2"/>
                </a:solidFill>
                <a:latin typeface="Times New Roman" panose="02020603050405020304" pitchFamily="18" charset="0"/>
                <a:cs typeface="Times New Roman" panose="02020603050405020304" pitchFamily="18" charset="0"/>
              </a:rPr>
              <a:t>Dealing with Defining Moments (Right v. Right)</a:t>
            </a:r>
            <a:endParaRPr lang="en-US" sz="4400"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501161" y="1506293"/>
            <a:ext cx="8458200" cy="4572000"/>
          </a:xfrm>
        </p:spPr>
        <p:txBody>
          <a:bodyPr>
            <a:noAutofit/>
          </a:bodyPr>
          <a:lstStyle/>
          <a:p>
            <a:pPr marL="0" indent="0">
              <a:buNone/>
            </a:pPr>
            <a:r>
              <a:rPr lang="en-US" sz="3200" dirty="0" smtClean="0">
                <a:latin typeface="Times New Roman" panose="02020603050405020304" pitchFamily="18" charset="0"/>
                <a:cs typeface="Times New Roman" panose="02020603050405020304" pitchFamily="18" charset="0"/>
              </a:rPr>
              <a:t>Defining moments </a:t>
            </a:r>
            <a:r>
              <a:rPr lang="en-US" sz="3200" i="1" dirty="0" smtClean="0">
                <a:latin typeface="Times New Roman" panose="02020603050405020304" pitchFamily="18" charset="0"/>
                <a:cs typeface="Times New Roman" panose="02020603050405020304" pitchFamily="18" charset="0"/>
              </a:rPr>
              <a:t>reveal</a:t>
            </a:r>
            <a:r>
              <a:rPr lang="en-US" sz="3200" i="1" dirty="0">
                <a:latin typeface="Times New Roman" panose="02020603050405020304" pitchFamily="18" charset="0"/>
                <a:cs typeface="Times New Roman" panose="02020603050405020304" pitchFamily="18" charset="0"/>
              </a:rPr>
              <a:t>, test</a:t>
            </a:r>
            <a:r>
              <a:rPr lang="en-US" sz="3200" dirty="0">
                <a:latin typeface="Times New Roman" panose="02020603050405020304" pitchFamily="18" charset="0"/>
                <a:cs typeface="Times New Roman" panose="02020603050405020304" pitchFamily="18" charset="0"/>
              </a:rPr>
              <a:t>, and </a:t>
            </a:r>
            <a:r>
              <a:rPr lang="en-US" sz="3200" i="1" dirty="0">
                <a:latin typeface="Times New Roman" panose="02020603050405020304" pitchFamily="18" charset="0"/>
                <a:cs typeface="Times New Roman" panose="02020603050405020304" pitchFamily="18" charset="0"/>
              </a:rPr>
              <a:t>shape</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you and the team </a:t>
            </a: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200" i="1" u="sng" dirty="0" smtClean="0">
                <a:solidFill>
                  <a:srgbClr val="C00000"/>
                </a:solidFill>
                <a:latin typeface="Times New Roman" panose="02020603050405020304" pitchFamily="18" charset="0"/>
                <a:cs typeface="Times New Roman" panose="02020603050405020304" pitchFamily="18" charset="0"/>
              </a:rPr>
              <a:t>Reveal</a:t>
            </a:r>
            <a:r>
              <a:rPr lang="en-US" sz="3200" dirty="0" smtClean="0">
                <a:latin typeface="Times New Roman" panose="02020603050405020304" pitchFamily="18" charset="0"/>
                <a:cs typeface="Times New Roman" panose="02020603050405020304" pitchFamily="18" charset="0"/>
              </a:rPr>
              <a:t> your and/or the organization’s basic values</a:t>
            </a:r>
          </a:p>
          <a:p>
            <a:pPr>
              <a:buFont typeface="Wingdings" panose="05000000000000000000" pitchFamily="2" charset="2"/>
              <a:buChar char="ü"/>
            </a:pPr>
            <a:r>
              <a:rPr lang="en-US" sz="3200" i="1" u="sng" dirty="0" smtClean="0">
                <a:solidFill>
                  <a:srgbClr val="C00000"/>
                </a:solidFill>
                <a:latin typeface="Times New Roman" panose="02020603050405020304" pitchFamily="18" charset="0"/>
                <a:cs typeface="Times New Roman" panose="02020603050405020304" pitchFamily="18" charset="0"/>
              </a:rPr>
              <a:t>Test</a:t>
            </a:r>
            <a:r>
              <a:rPr lang="en-US" sz="3200" dirty="0" smtClean="0">
                <a:latin typeface="Times New Roman" panose="02020603050405020304" pitchFamily="18" charset="0"/>
                <a:cs typeface="Times New Roman" panose="02020603050405020304" pitchFamily="18" charset="0"/>
              </a:rPr>
              <a:t> the strength of commitments - values </a:t>
            </a:r>
            <a:r>
              <a:rPr lang="en-US" sz="3200" dirty="0">
                <a:latin typeface="Times New Roman" panose="02020603050405020304" pitchFamily="18" charset="0"/>
                <a:cs typeface="Times New Roman" panose="02020603050405020304" pitchFamily="18" charset="0"/>
              </a:rPr>
              <a:t>hierarchy</a:t>
            </a:r>
          </a:p>
          <a:p>
            <a:pPr>
              <a:buFont typeface="Wingdings" panose="05000000000000000000" pitchFamily="2" charset="2"/>
              <a:buChar char="ü"/>
            </a:pPr>
            <a:r>
              <a:rPr lang="en-US" sz="3200" i="1" u="sng" dirty="0" smtClean="0">
                <a:solidFill>
                  <a:srgbClr val="C00000"/>
                </a:solidFill>
                <a:latin typeface="Times New Roman" panose="02020603050405020304" pitchFamily="18" charset="0"/>
                <a:cs typeface="Times New Roman" panose="02020603050405020304" pitchFamily="18" charset="0"/>
              </a:rPr>
              <a:t>Shape</a:t>
            </a:r>
            <a:r>
              <a:rPr lang="en-US" sz="3200" dirty="0" smtClean="0">
                <a:latin typeface="Times New Roman" panose="02020603050405020304" pitchFamily="18" charset="0"/>
                <a:cs typeface="Times New Roman" panose="02020603050405020304" pitchFamily="18" charset="0"/>
              </a:rPr>
              <a:t> the life story and character of you and/or the organization </a:t>
            </a:r>
          </a:p>
        </p:txBody>
      </p:sp>
      <p:sp>
        <p:nvSpPr>
          <p:cNvPr id="4" name="TextBox 3"/>
          <p:cNvSpPr txBox="1"/>
          <p:nvPr/>
        </p:nvSpPr>
        <p:spPr>
          <a:xfrm>
            <a:off x="1547229" y="5919456"/>
            <a:ext cx="5859041" cy="461665"/>
          </a:xfrm>
          <a:prstGeom prst="rect">
            <a:avLst/>
          </a:prstGeom>
          <a:solidFill>
            <a:schemeClr val="tx2"/>
          </a:solidFill>
        </p:spPr>
        <p:txBody>
          <a:bodyPr wrap="non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Character is formed through habits (Aristotle)</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628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5978" y="737577"/>
            <a:ext cx="8512175" cy="4525963"/>
          </a:xfrm>
        </p:spPr>
        <p:txBody>
          <a:bodyPr>
            <a:normAutofit lnSpcReduction="10000"/>
          </a:bodyPr>
          <a:lstStyle/>
          <a:p>
            <a:pPr marL="0" indent="0" algn="ctr">
              <a:buNone/>
            </a:pPr>
            <a:r>
              <a:rPr lang="en-US" sz="6600" u="sng" dirty="0" smtClean="0">
                <a:solidFill>
                  <a:schemeClr val="accent2"/>
                </a:solidFill>
                <a:latin typeface="Times New Roman" panose="02020603050405020304" pitchFamily="18" charset="0"/>
                <a:cs typeface="Times New Roman" panose="02020603050405020304" pitchFamily="18" charset="0"/>
              </a:rPr>
              <a:t>Group Discussion</a:t>
            </a:r>
          </a:p>
          <a:p>
            <a:pPr>
              <a:buFont typeface="Wingdings" panose="05000000000000000000" pitchFamily="2" charset="2"/>
              <a:buChar char="v"/>
            </a:pPr>
            <a:r>
              <a:rPr lang="en-US" sz="4800" dirty="0" smtClean="0">
                <a:latin typeface="Times New Roman" panose="02020603050405020304" pitchFamily="18" charset="0"/>
                <a:cs typeface="Times New Roman" panose="02020603050405020304" pitchFamily="18" charset="0"/>
              </a:rPr>
              <a:t>What defining moments have you encountered as team captains?</a:t>
            </a:r>
          </a:p>
          <a:p>
            <a:pPr>
              <a:buFont typeface="Wingdings" panose="05000000000000000000" pitchFamily="2" charset="2"/>
              <a:buChar char="v"/>
            </a:pPr>
            <a:endParaRPr lang="en-US" sz="4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4800" dirty="0" smtClean="0">
                <a:latin typeface="Times New Roman" panose="02020603050405020304" pitchFamily="18" charset="0"/>
                <a:cs typeface="Times New Roman" panose="02020603050405020304" pitchFamily="18" charset="0"/>
              </a:rPr>
              <a:t>What lessons did you learn?</a:t>
            </a:r>
          </a:p>
        </p:txBody>
      </p:sp>
    </p:spTree>
    <p:extLst>
      <p:ext uri="{BB962C8B-B14F-4D97-AF65-F5344CB8AC3E}">
        <p14:creationId xmlns:p14="http://schemas.microsoft.com/office/powerpoint/2010/main" val="249654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80059" y="-190626"/>
            <a:ext cx="8229600" cy="1143000"/>
          </a:xfrm>
        </p:spPr>
        <p:txBody>
          <a:bodyPr/>
          <a:lstStyle/>
          <a:p>
            <a:pPr algn="ctr"/>
            <a:r>
              <a:rPr lang="en-US" sz="4800" b="1" dirty="0" smtClean="0">
                <a:latin typeface="Times New Roman" panose="02020603050405020304" pitchFamily="18" charset="0"/>
                <a:cs typeface="Times New Roman" panose="02020603050405020304" pitchFamily="18" charset="0"/>
              </a:rPr>
              <a:t>Moral Potency</a:t>
            </a:r>
          </a:p>
        </p:txBody>
      </p:sp>
      <p:sp>
        <p:nvSpPr>
          <p:cNvPr id="26627" name="Content Placeholder 3"/>
          <p:cNvSpPr>
            <a:spLocks noGrp="1"/>
          </p:cNvSpPr>
          <p:nvPr>
            <p:ph idx="1"/>
          </p:nvPr>
        </p:nvSpPr>
        <p:spPr/>
        <p:txBody>
          <a:bodyPr/>
          <a:lstStyle/>
          <a:p>
            <a:pPr>
              <a:buFont typeface="Arial" charset="0"/>
              <a:buNone/>
            </a:pPr>
            <a:r>
              <a:rPr lang="en-US" smtClean="0"/>
              <a:t> </a:t>
            </a:r>
          </a:p>
          <a:p>
            <a:pPr>
              <a:buFont typeface="Arial" charset="0"/>
              <a:buNone/>
            </a:pPr>
            <a:endParaRPr lang="en-US" smtClean="0"/>
          </a:p>
          <a:p>
            <a:endParaRPr lang="en-US" smtClean="0"/>
          </a:p>
        </p:txBody>
      </p:sp>
      <p:sp>
        <p:nvSpPr>
          <p:cNvPr id="2" name="Slide Number Placeholder 1"/>
          <p:cNvSpPr>
            <a:spLocks noGrp="1"/>
          </p:cNvSpPr>
          <p:nvPr>
            <p:ph type="sldNum" sz="quarter" idx="12"/>
          </p:nvPr>
        </p:nvSpPr>
        <p:spPr/>
        <p:txBody>
          <a:bodyPr/>
          <a:lstStyle/>
          <a:p>
            <a:pPr>
              <a:defRPr/>
            </a:pPr>
            <a:fld id="{66A7F178-7ED3-4D13-A447-E3E9BCCEF7CB}" type="slidenum">
              <a:rPr lang="en-US" smtClean="0"/>
              <a:pPr>
                <a:defRPr/>
              </a:pPr>
              <a:t>8</a:t>
            </a:fld>
            <a:endParaRPr lang="en-US"/>
          </a:p>
        </p:txBody>
      </p:sp>
      <p:sp>
        <p:nvSpPr>
          <p:cNvPr id="7" name="Rectangle 6"/>
          <p:cNvSpPr/>
          <p:nvPr/>
        </p:nvSpPr>
        <p:spPr>
          <a:xfrm>
            <a:off x="3276600" y="1086634"/>
            <a:ext cx="2819400" cy="4648200"/>
          </a:xfrm>
          <a:prstGeom prst="rect">
            <a:avLst/>
          </a:prstGeom>
          <a:solidFill>
            <a:srgbClr val="C00000"/>
          </a:solidFill>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400" u="sng" dirty="0">
              <a:solidFill>
                <a:schemeClr val="bg1"/>
              </a:solidFill>
              <a:latin typeface="Times New Roman" panose="02020603050405020304" pitchFamily="18" charset="0"/>
              <a:cs typeface="Times New Roman" panose="02020603050405020304" pitchFamily="18" charset="0"/>
            </a:endParaRPr>
          </a:p>
          <a:p>
            <a:pPr algn="ctr">
              <a:defRPr/>
            </a:pPr>
            <a:r>
              <a:rPr lang="en-US" sz="2400" u="sng" dirty="0">
                <a:solidFill>
                  <a:schemeClr val="bg1"/>
                </a:solidFill>
                <a:latin typeface="Times New Roman" panose="02020603050405020304" pitchFamily="18" charset="0"/>
                <a:cs typeface="Times New Roman" panose="02020603050405020304" pitchFamily="18" charset="0"/>
              </a:rPr>
              <a:t>MORAL COURAGE</a:t>
            </a:r>
          </a:p>
          <a:p>
            <a:pPr algn="ctr">
              <a:defRPr/>
            </a:pPr>
            <a:endParaRPr lang="en-US" sz="2400" u="sng" dirty="0">
              <a:solidFill>
                <a:schemeClr val="bg1"/>
              </a:solidFill>
              <a:latin typeface="Times New Roman" panose="02020603050405020304" pitchFamily="18" charset="0"/>
              <a:cs typeface="Times New Roman" panose="02020603050405020304" pitchFamily="18" charset="0"/>
            </a:endParaRPr>
          </a:p>
          <a:p>
            <a:pPr algn="ctr">
              <a:defRPr/>
            </a:pPr>
            <a:r>
              <a:rPr lang="en-US" sz="2000" dirty="0">
                <a:solidFill>
                  <a:schemeClr val="bg1"/>
                </a:solidFill>
                <a:latin typeface="Times New Roman" panose="02020603050405020304" pitchFamily="18" charset="0"/>
                <a:cs typeface="Times New Roman" panose="02020603050405020304" pitchFamily="18" charset="0"/>
              </a:rPr>
              <a:t>The fortitude to overcome fear and act despite danger or pressures from either inside or outside of the organization to do otherwise</a:t>
            </a:r>
            <a:endParaRPr lang="en-US" sz="2000" u="sng"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72200" y="1086634"/>
            <a:ext cx="2743200" cy="4648200"/>
          </a:xfrm>
          <a:prstGeom prst="rect">
            <a:avLst/>
          </a:prstGeom>
          <a:solidFill>
            <a:srgbClr val="C00000"/>
          </a:solidFill>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400" dirty="0">
                <a:solidFill>
                  <a:schemeClr val="bg1"/>
                </a:solidFill>
                <a:latin typeface="Times New Roman" panose="02020603050405020304" pitchFamily="18" charset="0"/>
                <a:cs typeface="Times New Roman" panose="02020603050405020304" pitchFamily="18" charset="0"/>
              </a:rPr>
              <a:t>MORAL </a:t>
            </a:r>
            <a:r>
              <a:rPr lang="en-US" sz="2400" u="sng" dirty="0">
                <a:solidFill>
                  <a:schemeClr val="bg1"/>
                </a:solidFill>
                <a:latin typeface="Times New Roman" panose="02020603050405020304" pitchFamily="18" charset="0"/>
                <a:cs typeface="Times New Roman" panose="02020603050405020304" pitchFamily="18" charset="0"/>
              </a:rPr>
              <a:t>CONFIDENCE</a:t>
            </a:r>
          </a:p>
          <a:p>
            <a:pPr algn="ctr">
              <a:defRPr/>
            </a:pPr>
            <a:endParaRPr lang="en-US" sz="2400" u="sng" dirty="0">
              <a:solidFill>
                <a:schemeClr val="bg1"/>
              </a:solidFill>
              <a:latin typeface="Times New Roman" panose="02020603050405020304" pitchFamily="18" charset="0"/>
              <a:cs typeface="Times New Roman" panose="02020603050405020304" pitchFamily="18" charset="0"/>
            </a:endParaRPr>
          </a:p>
          <a:p>
            <a:pPr algn="ctr">
              <a:defRPr/>
            </a:pPr>
            <a:r>
              <a:rPr lang="en-US" sz="2000" dirty="0">
                <a:solidFill>
                  <a:schemeClr val="bg1"/>
                </a:solidFill>
                <a:latin typeface="Times New Roman" panose="02020603050405020304" pitchFamily="18" charset="0"/>
                <a:cs typeface="Times New Roman" panose="02020603050405020304" pitchFamily="18" charset="0"/>
              </a:rPr>
              <a:t>Confidence in the capability to act to reach a moral goal, while persisting in the face of moral adversity</a:t>
            </a:r>
            <a:endParaRPr lang="en-US" sz="2000" u="sng"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4800" y="1086634"/>
            <a:ext cx="2895600" cy="4648200"/>
          </a:xfrm>
          <a:prstGeom prst="rect">
            <a:avLst/>
          </a:prstGeom>
          <a:solidFill>
            <a:srgbClr val="C00000"/>
          </a:solidFill>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400" u="sng" dirty="0">
              <a:solidFill>
                <a:schemeClr val="bg1"/>
              </a:solidFill>
              <a:latin typeface="Times New Roman" panose="02020603050405020304" pitchFamily="18" charset="0"/>
              <a:cs typeface="Times New Roman" panose="02020603050405020304" pitchFamily="18" charset="0"/>
            </a:endParaRPr>
          </a:p>
          <a:p>
            <a:pPr algn="ctr">
              <a:defRPr/>
            </a:pPr>
            <a:r>
              <a:rPr lang="en-US" sz="2400" u="sng" dirty="0">
                <a:solidFill>
                  <a:schemeClr val="bg1"/>
                </a:solidFill>
                <a:latin typeface="Times New Roman" panose="02020603050405020304" pitchFamily="18" charset="0"/>
                <a:cs typeface="Times New Roman" panose="02020603050405020304" pitchFamily="18" charset="0"/>
              </a:rPr>
              <a:t>MORAL OWNERSHIP</a:t>
            </a:r>
          </a:p>
          <a:p>
            <a:pPr algn="ctr">
              <a:defRPr/>
            </a:pPr>
            <a:endParaRPr lang="en-US" sz="2400" u="sng" dirty="0">
              <a:solidFill>
                <a:schemeClr val="bg1"/>
              </a:solidFill>
              <a:latin typeface="Times New Roman" panose="02020603050405020304" pitchFamily="18" charset="0"/>
              <a:cs typeface="Times New Roman" panose="02020603050405020304" pitchFamily="18" charset="0"/>
            </a:endParaRPr>
          </a:p>
          <a:p>
            <a:pPr algn="ctr">
              <a:defRPr/>
            </a:pPr>
            <a:r>
              <a:rPr lang="en-US" sz="2000" dirty="0">
                <a:solidFill>
                  <a:schemeClr val="bg1"/>
                </a:solidFill>
                <a:latin typeface="Times New Roman" panose="02020603050405020304" pitchFamily="18" charset="0"/>
                <a:cs typeface="Times New Roman" panose="02020603050405020304" pitchFamily="18" charset="0"/>
              </a:rPr>
              <a:t>The extent an individual  feels a sense of psychological responsibility over the ethical nature of their own actions, those of others around them, and their organization</a:t>
            </a:r>
            <a:endParaRPr lang="en-US" sz="2000" u="sng" dirty="0">
              <a:solidFill>
                <a:schemeClr val="bg1"/>
              </a:solidFill>
              <a:latin typeface="Times New Roman" panose="02020603050405020304" pitchFamily="18" charset="0"/>
              <a:cs typeface="Times New Roman" panose="02020603050405020304" pitchFamily="18" charset="0"/>
            </a:endParaRPr>
          </a:p>
        </p:txBody>
      </p:sp>
      <p:sp>
        <p:nvSpPr>
          <p:cNvPr id="26639" name="TextBox 9"/>
          <p:cNvSpPr txBox="1">
            <a:spLocks noChangeArrowheads="1"/>
          </p:cNvSpPr>
          <p:nvPr/>
        </p:nvSpPr>
        <p:spPr bwMode="auto">
          <a:xfrm>
            <a:off x="228600" y="5725477"/>
            <a:ext cx="2229136" cy="338554"/>
          </a:xfrm>
          <a:prstGeom prst="rect">
            <a:avLst/>
          </a:prstGeom>
          <a:noFill/>
          <a:ln w="9525">
            <a:noFill/>
            <a:miter lim="800000"/>
            <a:headEnd/>
            <a:tailEnd/>
          </a:ln>
        </p:spPr>
        <p:txBody>
          <a:bodyPr wrap="none">
            <a:spAutoFit/>
          </a:bodyPr>
          <a:lstStyle/>
          <a:p>
            <a:r>
              <a:rPr lang="en-US" sz="1600" dirty="0">
                <a:latin typeface="Times New Roman" panose="02020603050405020304" pitchFamily="18" charset="0"/>
                <a:cs typeface="Times New Roman" panose="02020603050405020304" pitchFamily="18" charset="0"/>
              </a:rPr>
              <a:t>Hannah &amp; Avolio (2010)</a:t>
            </a:r>
          </a:p>
        </p:txBody>
      </p:sp>
      <p:sp>
        <p:nvSpPr>
          <p:cNvPr id="10" name="TextBox 9"/>
          <p:cNvSpPr txBox="1"/>
          <p:nvPr/>
        </p:nvSpPr>
        <p:spPr>
          <a:xfrm>
            <a:off x="3447053" y="5803972"/>
            <a:ext cx="5060103" cy="461665"/>
          </a:xfrm>
          <a:prstGeom prst="rect">
            <a:avLst/>
          </a:prstGeom>
          <a:solidFill>
            <a:srgbClr val="002060"/>
          </a:solidFill>
        </p:spPr>
        <p:txBody>
          <a:bodyPr wrap="none" rtlCol="0">
            <a:spAutoFit/>
          </a:bodyPr>
          <a:lstStyle/>
          <a:p>
            <a:r>
              <a:rPr lang="en-US" sz="2400" dirty="0" smtClean="0">
                <a:solidFill>
                  <a:srgbClr val="F8F8F8"/>
                </a:solidFill>
              </a:rPr>
              <a:t>  A survey assessment is in your packet </a:t>
            </a:r>
            <a:endParaRPr lang="en-US" sz="2400" dirty="0">
              <a:solidFill>
                <a:srgbClr val="F8F8F8"/>
              </a:solidFill>
            </a:endParaRPr>
          </a:p>
        </p:txBody>
      </p:sp>
    </p:spTree>
    <p:extLst>
      <p:ext uri="{BB962C8B-B14F-4D97-AF65-F5344CB8AC3E}">
        <p14:creationId xmlns:p14="http://schemas.microsoft.com/office/powerpoint/2010/main" val="322933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ls3276\AppData\Local\Microsoft\Windows\Temporary Internet Files\Content.Outlook\2XSFB2C0\not-my-job.jpg"/>
          <p:cNvPicPr>
            <a:picLocks noChangeAspect="1" noChangeArrowheads="1"/>
          </p:cNvPicPr>
          <p:nvPr/>
        </p:nvPicPr>
        <p:blipFill>
          <a:blip r:embed="rId3" cstate="print"/>
          <a:srcRect/>
          <a:stretch>
            <a:fillRect/>
          </a:stretch>
        </p:blipFill>
        <p:spPr bwMode="auto">
          <a:xfrm>
            <a:off x="2224456" y="181708"/>
            <a:ext cx="4373563" cy="6005512"/>
          </a:xfrm>
          <a:prstGeom prst="rect">
            <a:avLst/>
          </a:prstGeom>
          <a:noFill/>
          <a:ln w="9525">
            <a:noFill/>
            <a:miter lim="800000"/>
            <a:headEnd/>
            <a:tailEnd/>
          </a:ln>
        </p:spPr>
      </p:pic>
    </p:spTree>
    <p:extLst>
      <p:ext uri="{BB962C8B-B14F-4D97-AF65-F5344CB8AC3E}">
        <p14:creationId xmlns:p14="http://schemas.microsoft.com/office/powerpoint/2010/main" val="9117836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9726</TotalTime>
  <Words>653</Words>
  <Application>Microsoft Office PowerPoint</Application>
  <PresentationFormat>On-screen Show (4:3)</PresentationFormat>
  <Paragraphs>94</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Calibri Light</vt:lpstr>
      <vt:lpstr>Times New Roman</vt:lpstr>
      <vt:lpstr>Verdana</vt:lpstr>
      <vt:lpstr>Wingdings</vt:lpstr>
      <vt:lpstr>Retrospect</vt:lpstr>
      <vt:lpstr>                  Character:  The Foundation of Leadership</vt:lpstr>
      <vt:lpstr>Remember from last class…</vt:lpstr>
      <vt:lpstr>PowerPoint Presentation</vt:lpstr>
      <vt:lpstr>PowerPoint Presentation</vt:lpstr>
      <vt:lpstr>PowerPoint Presentation</vt:lpstr>
      <vt:lpstr>Dealing with Defining Moments (Right v. Right)</vt:lpstr>
      <vt:lpstr>PowerPoint Presentation</vt:lpstr>
      <vt:lpstr>Moral Potency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Sean T.</dc:creator>
  <cp:lastModifiedBy>Shelton, Kris R.</cp:lastModifiedBy>
  <cp:revision>532</cp:revision>
  <cp:lastPrinted>2016-09-27T14:17:47Z</cp:lastPrinted>
  <dcterms:created xsi:type="dcterms:W3CDTF">2015-12-10T14:10:33Z</dcterms:created>
  <dcterms:modified xsi:type="dcterms:W3CDTF">2017-05-31T17:45:39Z</dcterms:modified>
</cp:coreProperties>
</file>