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16"/>
  </p:notesMasterIdLst>
  <p:sldIdLst>
    <p:sldId id="264" r:id="rId2"/>
    <p:sldId id="263" r:id="rId3"/>
    <p:sldId id="456" r:id="rId4"/>
    <p:sldId id="394" r:id="rId5"/>
    <p:sldId id="481" r:id="rId6"/>
    <p:sldId id="260" r:id="rId7"/>
    <p:sldId id="259" r:id="rId8"/>
    <p:sldId id="461" r:id="rId9"/>
    <p:sldId id="422" r:id="rId10"/>
    <p:sldId id="485" r:id="rId11"/>
    <p:sldId id="480" r:id="rId12"/>
    <p:sldId id="423" r:id="rId13"/>
    <p:sldId id="486" r:id="rId14"/>
    <p:sldId id="48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64EBE-3AF9-489F-AB51-BB78E75B490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8F30F-18D3-49B2-BF41-A0CD59527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7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275139"/>
            <a:ext cx="5618480" cy="4189411"/>
          </a:xfrm>
        </p:spPr>
        <p:txBody>
          <a:bodyPr>
            <a:no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FCB9E-2CF9-4556-96E6-B14BA0DB33F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1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5E6F-E940-487B-BDBC-E5D752AA60C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 Hannah Leader Development Associates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78637" y="6443482"/>
            <a:ext cx="1854203" cy="365125"/>
          </a:xfrm>
        </p:spPr>
        <p:txBody>
          <a:bodyPr/>
          <a:lstStyle/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58390" y="6438446"/>
            <a:ext cx="984019" cy="365125"/>
          </a:xfrm>
        </p:spPr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2654641" y="6457310"/>
            <a:ext cx="510844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2014  Hannah Leader Development Associates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9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6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9D4023-812D-486E-8BFF-9BAD9005B8D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2015 Hannah Leader Development Associates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395B55-C180-42D9-AB34-66B8CBA79E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George_Washington_by_Peale,_1823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en.wikipedia.org/wiki/File:Guantanamo_Bay_JTF160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d/d6/Eisenhower_d-day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877923" y="2075825"/>
            <a:ext cx="10896599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Leader Influence,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Power, &amp; Motivation</a:t>
            </a:r>
            <a:endParaRPr lang="en-US" sz="8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977" y="4343400"/>
            <a:ext cx="64008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Dr. Sean </a:t>
            </a:r>
            <a:r>
              <a:rPr lang="en-US" sz="3600" b="1" dirty="0">
                <a:latin typeface="+mn-lt"/>
              </a:rPr>
              <a:t>T. </a:t>
            </a:r>
            <a:r>
              <a:rPr lang="en-US" sz="3600" b="1" dirty="0" smtClean="0">
                <a:latin typeface="+mn-lt"/>
              </a:rPr>
              <a:t>Hannah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</a:rPr>
              <a:t>Professor </a:t>
            </a:r>
            <a:r>
              <a:rPr lang="en-US" sz="2000" b="1" dirty="0">
                <a:latin typeface="+mn-lt"/>
              </a:rPr>
              <a:t>of </a:t>
            </a:r>
            <a:r>
              <a:rPr lang="en-US" sz="2000" b="1" dirty="0" smtClean="0">
                <a:latin typeface="+mn-lt"/>
              </a:rPr>
              <a:t>management and Endowed Wilson </a:t>
            </a:r>
            <a:r>
              <a:rPr lang="en-US" sz="2000" b="1" dirty="0">
                <a:latin typeface="+mn-lt"/>
              </a:rPr>
              <a:t>Chair, School of </a:t>
            </a:r>
            <a:r>
              <a:rPr lang="en-US" sz="2000" b="1" dirty="0" smtClean="0">
                <a:latin typeface="+mn-lt"/>
              </a:rPr>
              <a:t>Business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</a:rPr>
              <a:t>Wake </a:t>
            </a:r>
            <a:r>
              <a:rPr lang="en-US" sz="2000" b="1" dirty="0">
                <a:latin typeface="+mn-lt"/>
              </a:rPr>
              <a:t>Forest University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Colonel, US army (Ret)</a:t>
            </a:r>
          </a:p>
        </p:txBody>
      </p:sp>
    </p:spTree>
    <p:extLst>
      <p:ext uri="{BB962C8B-B14F-4D97-AF65-F5344CB8AC3E}">
        <p14:creationId xmlns:p14="http://schemas.microsoft.com/office/powerpoint/2010/main" val="13497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783772"/>
            <a:ext cx="8226425" cy="45720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2"/>
                </a:solidFill>
              </a:rPr>
              <a:t>Group </a:t>
            </a:r>
            <a:r>
              <a:rPr lang="en-US" sz="6000" u="sng" dirty="0">
                <a:solidFill>
                  <a:schemeClr val="accent2"/>
                </a:solidFill>
              </a:rPr>
              <a:t>Discussion</a:t>
            </a:r>
            <a:endParaRPr lang="en-US" sz="6000" dirty="0">
              <a:solidFill>
                <a:srgbClr val="C00000"/>
              </a:solidFill>
            </a:endParaRPr>
          </a:p>
          <a:p>
            <a:pPr algn="ctr"/>
            <a:r>
              <a:rPr lang="en-US" sz="6000" dirty="0" smtClean="0"/>
              <a:t>How can you as Captains build </a:t>
            </a:r>
            <a:r>
              <a:rPr lang="en-US" sz="6000" i="1" dirty="0" smtClean="0"/>
              <a:t>Ethos</a:t>
            </a:r>
            <a:r>
              <a:rPr lang="en-US" sz="6000" dirty="0" smtClean="0"/>
              <a:t>, </a:t>
            </a:r>
            <a:r>
              <a:rPr lang="en-US" sz="6000" i="1" dirty="0" smtClean="0"/>
              <a:t>Logos</a:t>
            </a:r>
            <a:r>
              <a:rPr lang="en-US" sz="6000" dirty="0" smtClean="0"/>
              <a:t>, and </a:t>
            </a:r>
            <a:r>
              <a:rPr lang="en-US" sz="6000" i="1" dirty="0" smtClean="0"/>
              <a:t>Pathos</a:t>
            </a:r>
            <a:r>
              <a:rPr lang="en-US" sz="6000" dirty="0" smtClean="0"/>
              <a:t>?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7233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51" y="21509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Two Types of Motivation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5FBDFF6E-E20B-45C3-A2DB-7D2E4217D8C8}" type="datetime1">
              <a:rPr lang="en-US" smtClean="0"/>
              <a:pPr algn="r">
                <a:defRPr/>
              </a:pPr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184648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Copyright 2014  Hannah Leader Development Associates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5ED02C-25D5-4286-89A5-77E01B8F5F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1829" y="1676400"/>
            <a:ext cx="184159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Intrinsic </a:t>
            </a:r>
          </a:p>
          <a:p>
            <a:pPr algn="ctr"/>
            <a:r>
              <a:rPr lang="en-US" sz="2800" b="1" dirty="0"/>
              <a:t>Motivation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Driven by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interests, skills,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ideals,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 and passions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6293" y="1695897"/>
            <a:ext cx="19370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Extrinsic</a:t>
            </a:r>
          </a:p>
          <a:p>
            <a:pPr algn="ctr"/>
            <a:r>
              <a:rPr lang="en-US" sz="2800" b="1" dirty="0"/>
              <a:t>Motivation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Driven by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 rewards, praise,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 or recognition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67635" y="2191555"/>
            <a:ext cx="3974967" cy="0"/>
          </a:xfrm>
          <a:prstGeom prst="straightConnector1">
            <a:avLst/>
          </a:prstGeom>
          <a:ln w="889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5051" y="3677453"/>
            <a:ext cx="173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Self motivated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0557" y="3699080"/>
            <a:ext cx="2395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Externally motivated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25235" y="5410203"/>
            <a:ext cx="6001130" cy="646331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Leaders should seek to use job designs and work assignments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that maximize intrinsic motivation   </a:t>
            </a:r>
          </a:p>
        </p:txBody>
      </p:sp>
    </p:spTree>
    <p:extLst>
      <p:ext uri="{BB962C8B-B14F-4D97-AF65-F5344CB8AC3E}">
        <p14:creationId xmlns:p14="http://schemas.microsoft.com/office/powerpoint/2010/main" val="39117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9180" y="1683508"/>
          <a:ext cx="2455859" cy="4555837"/>
        </p:xfrm>
        <a:graphic>
          <a:graphicData uri="http://schemas.openxmlformats.org/drawingml/2006/table">
            <a:tbl>
              <a:tblPr/>
              <a:tblGrid>
                <a:gridCol w="2455859"/>
              </a:tblGrid>
              <a:tr h="912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Character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ethos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844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Competence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logos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863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Authority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889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Reward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1033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Punish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691177" y="3560918"/>
            <a:ext cx="1036949" cy="2590800"/>
          </a:xfrm>
          <a:prstGeom prst="rightArrow">
            <a:avLst>
              <a:gd name="adj1" fmla="val 60252"/>
              <a:gd name="adj2" fmla="val 4956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073" y="1467796"/>
            <a:ext cx="27958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Internalization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Identification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Trust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685039" y="681984"/>
            <a:ext cx="1043087" cy="2791307"/>
          </a:xfrm>
          <a:prstGeom prst="rightArrow">
            <a:avLst>
              <a:gd name="adj1" fmla="val 60252"/>
              <a:gd name="adj2" fmla="val 4956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626" y="4048452"/>
            <a:ext cx="24224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Compliance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or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Resistance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904" y="708782"/>
            <a:ext cx="2469135" cy="9906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359" y="842100"/>
            <a:ext cx="2084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Benevolence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6607" y="35653"/>
            <a:ext cx="487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Leader Power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&amp; Influence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6461014" y="291776"/>
            <a:ext cx="2340086" cy="6042455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20000"/>
              </a:spcBef>
              <a:spcAft>
                <a:spcPct val="0"/>
              </a:spcAft>
            </a:pPr>
            <a:endParaRPr lang="en-US" sz="3200" dirty="0">
              <a:solidFill>
                <a:schemeClr val="bg1"/>
              </a:solidFill>
              <a:latin typeface="Arial" charset="0"/>
            </a:endParaRPr>
          </a:p>
          <a:p>
            <a:pPr algn="ctr" defTabSz="914377" fontAlgn="base">
              <a:spcBef>
                <a:spcPct val="20000"/>
              </a:spcBef>
              <a:spcAft>
                <a:spcPct val="0"/>
              </a:spcAft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algn="ctr" defTabSz="914377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Influence</a:t>
            </a:r>
          </a:p>
          <a:p>
            <a:pPr algn="ctr" defTabSz="914377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&amp;</a:t>
            </a:r>
          </a:p>
          <a:p>
            <a:pPr algn="ctr" defTabSz="914377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Results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9954" y="537587"/>
            <a:ext cx="7994894" cy="45720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2"/>
                </a:solidFill>
              </a:rPr>
              <a:t>Group Discussion</a:t>
            </a:r>
            <a:endParaRPr lang="en-US" sz="6000" dirty="0" smtClean="0">
              <a:solidFill>
                <a:srgbClr val="C00000"/>
              </a:solidFill>
            </a:endParaRPr>
          </a:p>
          <a:p>
            <a:pPr algn="ctr"/>
            <a:r>
              <a:rPr lang="en-US" sz="5400" dirty="0" smtClean="0"/>
              <a:t>How can you as Captains…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rgbClr val="C00000"/>
                </a:solidFill>
              </a:rPr>
              <a:t>Effectively wield power and influence?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rgbClr val="C00000"/>
                </a:solidFill>
              </a:rPr>
              <a:t>Motivate your team members?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4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http://upload.wikimedia.org/wikipedia/commons/thumb/c/cb/George_Washington_by_Peale%2C_1823.jpg/220px-George_Washington_by_Peale%2C_18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022" y="588167"/>
            <a:ext cx="3099978" cy="42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-1117722" y="17314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cs typeface="Times New Roman" pitchFamily="18" charset="0"/>
              </a:rPr>
              <a:t>Recommended Self-Study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074" y="1950462"/>
            <a:ext cx="5684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cs typeface="Times New Roman"/>
              </a:rPr>
              <a:t>Leader Influence in Action </a:t>
            </a:r>
          </a:p>
          <a:p>
            <a:pPr algn="ctr"/>
            <a:r>
              <a:rPr lang="en-US" sz="3200" b="1" dirty="0" smtClean="0">
                <a:cs typeface="Times New Roman"/>
              </a:rPr>
              <a:t>George Washington and the 1783 Newburgh Conspiracy</a:t>
            </a:r>
            <a:endParaRPr lang="en-US" sz="3200" b="1" dirty="0"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566" y="4920821"/>
            <a:ext cx="8436396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Free Apple iBook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https</a:t>
            </a:r>
            <a:r>
              <a:rPr lang="en-US" sz="2800" dirty="0">
                <a:solidFill>
                  <a:schemeClr val="bg1"/>
                </a:solidFill>
              </a:rPr>
              <a:t>://itunes.apple.com/us/book/leading-with-character/id1085842572?mt=13</a:t>
            </a:r>
          </a:p>
        </p:txBody>
      </p:sp>
    </p:spTree>
    <p:extLst>
      <p:ext uri="{BB962C8B-B14F-4D97-AF65-F5344CB8AC3E}">
        <p14:creationId xmlns:p14="http://schemas.microsoft.com/office/powerpoint/2010/main" val="39208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upload.wikimedia.org/wikipedia/commons/thumb/3/31/Guantanamo_Bay_JTF160-1.jpg/220px-Guantanamo_Bay_JTF16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01" y="4436222"/>
            <a:ext cx="2693099" cy="188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 descr="http://t3.gstatic.com/images?q=tbn:ANd9GcQhtHFuO3cm3NadNciNfyvD6qt9vCM-hf9ZVTEy20EaWe6EpQ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12" y="627249"/>
            <a:ext cx="2767888" cy="2073244"/>
          </a:xfrm>
          <a:prstGeom prst="rect">
            <a:avLst/>
          </a:prstGeom>
          <a:noFill/>
        </p:spPr>
      </p:pic>
      <p:pic>
        <p:nvPicPr>
          <p:cNvPr id="5" name="Picture 2" descr="Kuwaiti oil wells burn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6971" y="471814"/>
            <a:ext cx="3001431" cy="188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04812" y="11586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 Storm 1990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6951" y="136952"/>
            <a:ext cx="170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Riots 1992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475" y="3745705"/>
            <a:ext cx="2514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Task Force 160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Panama/Cuba 1994</a:t>
            </a:r>
          </a:p>
        </p:txBody>
      </p:sp>
      <p:pic>
        <p:nvPicPr>
          <p:cNvPr id="13" name="Picture 2" descr="http://o.aolcdn.com/mars/11500/pentagon-9.11-cover-13153314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7413" y="3868103"/>
            <a:ext cx="1816276" cy="2724413"/>
          </a:xfrm>
          <a:prstGeom prst="rect">
            <a:avLst/>
          </a:prstGeom>
          <a:noFill/>
        </p:spPr>
      </p:pic>
      <p:pic>
        <p:nvPicPr>
          <p:cNvPr id="11" name="Picture 16" descr="USMA-L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689" y="4578838"/>
            <a:ext cx="189196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68442" y="3974214"/>
            <a:ext cx="1437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Point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2005-12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352" y="258872"/>
            <a:ext cx="235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War 1987-1990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84" y="4506410"/>
            <a:ext cx="222214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78307" y="402932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WFU 2012-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57" y="2770418"/>
            <a:ext cx="2306311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4008" y="553391"/>
            <a:ext cx="1968434" cy="2591102"/>
          </a:xfrm>
          <a:prstGeom prst="rect">
            <a:avLst/>
          </a:prstGeom>
        </p:spPr>
      </p:pic>
      <p:pic>
        <p:nvPicPr>
          <p:cNvPr id="18" name="Picture 20" descr="Ranger Ta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43" y="2788099"/>
            <a:ext cx="17335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783772"/>
            <a:ext cx="8226425" cy="45720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2"/>
                </a:solidFill>
              </a:rPr>
              <a:t>Group Exercise</a:t>
            </a:r>
            <a:endParaRPr lang="en-US" sz="6000" dirty="0" smtClean="0">
              <a:solidFill>
                <a:srgbClr val="C00000"/>
              </a:solidFill>
            </a:endParaRPr>
          </a:p>
          <a:p>
            <a:pPr algn="ctr"/>
            <a:r>
              <a:rPr lang="en-US" sz="6000" dirty="0" smtClean="0"/>
              <a:t>Describe What in Your </a:t>
            </a:r>
          </a:p>
          <a:p>
            <a:pPr algn="ctr"/>
            <a:r>
              <a:rPr lang="en-US" sz="6000" dirty="0" smtClean="0"/>
              <a:t>Group’s Mind Constitutes </a:t>
            </a:r>
          </a:p>
          <a:p>
            <a:pPr algn="ctr"/>
            <a:r>
              <a:rPr lang="en-US" sz="6000" dirty="0" smtClean="0"/>
              <a:t>Great Leadership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3941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5400000">
            <a:off x="1440406" y="1230504"/>
            <a:ext cx="3850495" cy="369635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2218" y="1037502"/>
            <a:ext cx="2266950" cy="2269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BE</a:t>
            </a:r>
          </a:p>
          <a:p>
            <a:pPr algn="ctr"/>
            <a:r>
              <a:rPr lang="en-US" sz="2000" dirty="0" smtClean="0"/>
              <a:t>Values</a:t>
            </a:r>
          </a:p>
          <a:p>
            <a:pPr algn="ctr"/>
            <a:r>
              <a:rPr lang="en-US" sz="2000" dirty="0" smtClean="0"/>
              <a:t>Beliefs</a:t>
            </a:r>
          </a:p>
          <a:p>
            <a:pPr algn="ctr"/>
            <a:r>
              <a:rPr lang="en-US" sz="2000" dirty="0" smtClean="0"/>
              <a:t>Motives</a:t>
            </a:r>
          </a:p>
          <a:p>
            <a:pPr algn="ctr"/>
            <a:r>
              <a:rPr lang="en-US" sz="2000" dirty="0" smtClean="0"/>
              <a:t>Philosophies</a:t>
            </a:r>
          </a:p>
          <a:p>
            <a:pPr algn="ctr"/>
            <a:r>
              <a:rPr lang="en-US" sz="2000" dirty="0" smtClean="0"/>
              <a:t>Self-Aware</a:t>
            </a:r>
          </a:p>
          <a:p>
            <a:pPr algn="ctr"/>
            <a:endParaRPr lang="en-US" sz="2400" u="sng" dirty="0"/>
          </a:p>
        </p:txBody>
      </p:sp>
      <p:sp>
        <p:nvSpPr>
          <p:cNvPr id="5" name="Oval 4"/>
          <p:cNvSpPr/>
          <p:nvPr/>
        </p:nvSpPr>
        <p:spPr>
          <a:xfrm>
            <a:off x="202218" y="3175498"/>
            <a:ext cx="2266950" cy="22698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KNOW</a:t>
            </a:r>
          </a:p>
          <a:p>
            <a:pPr algn="ctr"/>
            <a:r>
              <a:rPr lang="en-US" sz="2000" dirty="0" smtClean="0"/>
              <a:t>KSAs</a:t>
            </a:r>
          </a:p>
          <a:p>
            <a:pPr algn="ctr"/>
            <a:r>
              <a:rPr lang="en-US" sz="2000" dirty="0" smtClean="0"/>
              <a:t>Experience</a:t>
            </a:r>
          </a:p>
          <a:p>
            <a:pPr algn="ctr"/>
            <a:r>
              <a:rPr lang="en-US" sz="2000" dirty="0" smtClean="0"/>
              <a:t>Wisdom</a:t>
            </a:r>
          </a:p>
          <a:p>
            <a:pPr algn="ctr"/>
            <a:r>
              <a:rPr lang="en-US" sz="2000" dirty="0" smtClean="0"/>
              <a:t>Talents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4121770" y="1650188"/>
            <a:ext cx="2871408" cy="275108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62077" y="1955268"/>
            <a:ext cx="2266950" cy="226988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ACHIEVE &amp;</a:t>
            </a:r>
          </a:p>
          <a:p>
            <a:pPr algn="ctr"/>
            <a:r>
              <a:rPr lang="en-US" sz="2800" dirty="0" smtClean="0"/>
              <a:t>DEVELOP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43689" y="2541261"/>
            <a:ext cx="2525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</a:rPr>
              <a:t>DO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Leadership Styles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Decisions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Strategies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67261" y="23506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19661" y="25030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72061" y="26554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24461" y="28078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76861" y="29602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29261" y="31126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81661" y="3265017"/>
            <a:ext cx="483462" cy="4885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93322" y="1669092"/>
            <a:ext cx="11432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SHAPE</a:t>
            </a:r>
          </a:p>
          <a:p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9304" y="3766770"/>
            <a:ext cx="168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Context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710" y="2136492"/>
            <a:ext cx="1098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Others’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Thoughts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Motives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Behaviors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9E3D-ECF5-43BC-99BA-71CEA036281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9762" y="-261144"/>
            <a:ext cx="7543800" cy="1449387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chemeClr val="accent2"/>
                </a:solidFill>
              </a:rPr>
              <a:t>Group Exercise Part II</a:t>
            </a:r>
            <a:endParaRPr lang="en-US" sz="5400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3046" y="1569427"/>
            <a:ext cx="8229600" cy="3608388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Now</a:t>
            </a:r>
            <a:r>
              <a:rPr lang="en-US" sz="3200" u="sng" dirty="0"/>
              <a:t>, take your group’s list and code each item</a:t>
            </a:r>
            <a:r>
              <a:rPr lang="en-US" sz="320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/>
              <a:t>BE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</a:rPr>
              <a:t>KNOW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DO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SHAPE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ACHEIVE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7675" y="6459538"/>
            <a:ext cx="3616325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Hannah Leader Development Associates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72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Leadership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9150" y="1292180"/>
            <a:ext cx="8458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dirty="0"/>
              <a:t>The process of influencing people by providing </a:t>
            </a:r>
            <a:r>
              <a:rPr lang="en-US" sz="4300" dirty="0">
                <a:solidFill>
                  <a:schemeClr val="tx1"/>
                </a:solidFill>
              </a:rPr>
              <a:t>purpose, direction, and motivation to accomplish the </a:t>
            </a:r>
            <a:r>
              <a:rPr lang="en-US" sz="4300" dirty="0"/>
              <a:t>mission and improve the organization 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i="1" dirty="0" smtClean="0">
                <a:solidFill>
                  <a:srgbClr val="C00000"/>
                </a:solidFill>
              </a:rPr>
              <a:t>Formal </a:t>
            </a:r>
            <a:r>
              <a:rPr lang="en-US" sz="2800" b="1" i="1" dirty="0">
                <a:solidFill>
                  <a:srgbClr val="C00000"/>
                </a:solidFill>
              </a:rPr>
              <a:t>and Informal </a:t>
            </a:r>
            <a:r>
              <a:rPr lang="en-US" sz="2800" b="1" i="1" dirty="0" smtClean="0">
                <a:solidFill>
                  <a:srgbClr val="C00000"/>
                </a:solidFill>
              </a:rPr>
              <a:t>Leadership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i="1" dirty="0" smtClean="0">
                <a:solidFill>
                  <a:srgbClr val="C00000"/>
                </a:solidFill>
              </a:rPr>
              <a:t>Followership</a:t>
            </a:r>
          </a:p>
          <a:p>
            <a:pPr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i="1" dirty="0" smtClean="0">
                <a:solidFill>
                  <a:srgbClr val="C00000"/>
                </a:solidFill>
              </a:rPr>
              <a:t>Shared Leadership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4591" y="5769381"/>
            <a:ext cx="7746643" cy="6403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53565A"/>
              </a:buClr>
              <a:defRPr/>
            </a:pP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“Leader”: Anyone who can do the above well</a:t>
            </a:r>
          </a:p>
        </p:txBody>
      </p:sp>
    </p:spTree>
    <p:extLst>
      <p:ext uri="{BB962C8B-B14F-4D97-AF65-F5344CB8AC3E}">
        <p14:creationId xmlns:p14="http://schemas.microsoft.com/office/powerpoint/2010/main" val="352216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File:Eisenhower d-d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163" y="323574"/>
            <a:ext cx="5651387" cy="453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981395" y="4940850"/>
            <a:ext cx="768277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“Leadership is the art of getting someone else to do Something you want done </a:t>
            </a:r>
            <a:endParaRPr lang="en-US" sz="3200" dirty="0" smtClean="0"/>
          </a:p>
          <a:p>
            <a:r>
              <a:rPr lang="en-US" sz="3200" dirty="0" smtClean="0"/>
              <a:t>because </a:t>
            </a:r>
            <a:r>
              <a:rPr lang="en-US" sz="3200" dirty="0"/>
              <a:t>he wants to do it</a:t>
            </a:r>
            <a:r>
              <a:rPr lang="en-US" sz="3200" dirty="0" smtClean="0"/>
              <a:t>”  </a:t>
            </a:r>
            <a:r>
              <a:rPr lang="en-US" sz="2400" dirty="0" smtClean="0"/>
              <a:t>     </a:t>
            </a:r>
            <a:r>
              <a:rPr lang="en-US" sz="2400" dirty="0"/>
              <a:t>Gen Eisenhower </a:t>
            </a:r>
            <a:br>
              <a:rPr lang="en-US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12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2130" y="257249"/>
            <a:ext cx="7854584" cy="4022725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Trust is…</a:t>
            </a:r>
          </a:p>
          <a:p>
            <a:pPr marL="0" indent="0" eaLnBrk="0" hangingPunct="0">
              <a:buNone/>
            </a:pPr>
            <a:r>
              <a:rPr lang="en-US" sz="3600" dirty="0" smtClean="0"/>
              <a:t>“The </a:t>
            </a:r>
            <a:r>
              <a:rPr lang="en-US" sz="3600" dirty="0"/>
              <a:t>willingness of a party to be vulnerable to the actions of another party based on the expectation that the other will perform a particular action important to the </a:t>
            </a:r>
            <a:r>
              <a:rPr lang="en-US" sz="3600" dirty="0" err="1"/>
              <a:t>trustor</a:t>
            </a:r>
            <a:r>
              <a:rPr lang="en-US" sz="3600" dirty="0"/>
              <a:t>, irrespective of the ability to monitor or control that other </a:t>
            </a:r>
            <a:r>
              <a:rPr lang="en-US" sz="3600" dirty="0" smtClean="0"/>
              <a:t>party”</a:t>
            </a:r>
          </a:p>
          <a:p>
            <a:pPr eaLnBrk="0" hangingPunct="0"/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452" y="4428655"/>
            <a:ext cx="3190957" cy="1861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9158" y="4998036"/>
            <a:ext cx="2188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Quaich /</a:t>
            </a:r>
            <a:r>
              <a:rPr lang="en-US" sz="3200" b="1" dirty="0" err="1" smtClean="0"/>
              <a:t>kwāk</a:t>
            </a:r>
            <a:r>
              <a:rPr lang="en-US" sz="3200" b="1" dirty="0" smtClean="0"/>
              <a:t>/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80371" y="3909596"/>
            <a:ext cx="276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/>
              <a:t>Myer, Davis, &amp; </a:t>
            </a:r>
            <a:r>
              <a:rPr lang="en-US" sz="1400" dirty="0" err="1"/>
              <a:t>Shoorman</a:t>
            </a:r>
            <a:r>
              <a:rPr lang="en-US" sz="1400" dirty="0"/>
              <a:t>, 1995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46C6-08DA-49DF-A045-F486378397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339" y="138703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Leader Credibility &amp; Trust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990" y="1512825"/>
            <a:ext cx="52042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Character/integrity (</a:t>
            </a:r>
            <a:r>
              <a:rPr lang="en-US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Ethos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Benevolence/caring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Pathos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Competence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   (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Logos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394" y="5621932"/>
            <a:ext cx="811437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“People don’t care what you know until they know that you care”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      Wayne Calloway, Former CEO, Pepsi 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1595" y="6568702"/>
            <a:ext cx="2954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2105 Hannah Leader Development Associates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8" name="Picture 7" descr="Aristotle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1148" y="1960971"/>
            <a:ext cx="2448838" cy="33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3428</TotalTime>
  <Words>419</Words>
  <Application>Microsoft Office PowerPoint</Application>
  <PresentationFormat>On-screen Show (4:3)</PresentationFormat>
  <Paragraphs>127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Wingdings</vt:lpstr>
      <vt:lpstr>Retrospect</vt:lpstr>
      <vt:lpstr>                  Leader Influence,  Power, &amp; Motivation</vt:lpstr>
      <vt:lpstr>PowerPoint Presentation</vt:lpstr>
      <vt:lpstr>PowerPoint Presentation</vt:lpstr>
      <vt:lpstr>PowerPoint Presentation</vt:lpstr>
      <vt:lpstr>Group Exercise Part II</vt:lpstr>
      <vt:lpstr>Leadership</vt:lpstr>
      <vt:lpstr>PowerPoint Presentation</vt:lpstr>
      <vt:lpstr>PowerPoint Presentation</vt:lpstr>
      <vt:lpstr>Leader Credibility &amp; Trust</vt:lpstr>
      <vt:lpstr>PowerPoint Presentation</vt:lpstr>
      <vt:lpstr>Two Types of Motivation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Hannah, Sean T.</dc:creator>
  <cp:lastModifiedBy>Shelton, Kris R.</cp:lastModifiedBy>
  <cp:revision>286</cp:revision>
  <dcterms:created xsi:type="dcterms:W3CDTF">2015-12-10T14:10:33Z</dcterms:created>
  <dcterms:modified xsi:type="dcterms:W3CDTF">2017-05-31T17:43:46Z</dcterms:modified>
</cp:coreProperties>
</file>