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10" r:id="rId2"/>
  </p:sldMasterIdLst>
  <p:notesMasterIdLst>
    <p:notesMasterId r:id="rId5"/>
  </p:notesMasterIdLst>
  <p:handoutMasterIdLst>
    <p:handoutMasterId r:id="rId6"/>
  </p:handoutMasterIdLst>
  <p:sldIdLst>
    <p:sldId id="652" r:id="rId3"/>
    <p:sldId id="653" r:id="rId4"/>
  </p:sldIdLst>
  <p:sldSz cx="9144000" cy="6858000" type="screen4x3"/>
  <p:notesSz cx="7023100" cy="9309100"/>
  <p:custDataLst>
    <p:tags r:id="rId7"/>
  </p:custDataLst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2042E"/>
    <a:srgbClr val="000000"/>
    <a:srgbClr val="9E7E38"/>
    <a:srgbClr val="CEB756"/>
    <a:srgbClr val="10C633"/>
    <a:srgbClr val="2B5BF5"/>
    <a:srgbClr val="CB901B"/>
    <a:srgbClr val="E09F1E"/>
    <a:srgbClr val="F3C9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71" autoAdjust="0"/>
  </p:normalViewPr>
  <p:slideViewPr>
    <p:cSldViewPr showGuides="1">
      <p:cViewPr varScale="1">
        <p:scale>
          <a:sx n="87" d="100"/>
          <a:sy n="87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7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40" y="7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r">
              <a:defRPr sz="1200"/>
            </a:lvl1pPr>
          </a:lstStyle>
          <a:p>
            <a:fld id="{B6ECCA5A-65C8-4095-8F5D-C6F3268E4640}" type="datetimeFigureOut">
              <a:rPr lang="en-US" smtClean="0"/>
              <a:t>6/12/2017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841248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40" y="8841248"/>
            <a:ext cx="3043979" cy="466257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r">
              <a:defRPr sz="1200"/>
            </a:lvl1pPr>
          </a:lstStyle>
          <a:p>
            <a:fld id="{5E255DBF-D1E3-4C04-8842-282F23B808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34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5" y="1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5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2032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5" y="8842032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78" tIns="46638" rIns="93278" bIns="4663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05D2C9AA-5EAF-4216-8CE1-F175232298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54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6172200"/>
            <a:ext cx="9140825" cy="685800"/>
          </a:xfrm>
          <a:prstGeom prst="rect">
            <a:avLst/>
          </a:prstGeom>
          <a:solidFill>
            <a:srgbClr val="9E7E38"/>
          </a:solidFill>
          <a:ln w="9525">
            <a:solidFill>
              <a:srgbClr val="9E7E3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srgbClr val="9E7E38"/>
              </a:solidFill>
              <a:cs typeface="Arial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0" y="2284413"/>
            <a:ext cx="4570413" cy="0"/>
          </a:xfrm>
          <a:prstGeom prst="line">
            <a:avLst/>
          </a:prstGeom>
          <a:noFill/>
          <a:ln w="25400">
            <a:solidFill>
              <a:srgbClr val="9E7E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9E7E38"/>
              </a:solidFill>
              <a:cs typeface="Arial" charset="0"/>
            </a:endParaRPr>
          </a:p>
        </p:txBody>
      </p:sp>
      <p:pic>
        <p:nvPicPr>
          <p:cNvPr id="6" name="Picture 10" descr="wf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191000"/>
            <a:ext cx="28194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5613"/>
            <a:ext cx="7772400" cy="1600200"/>
          </a:xfrm>
        </p:spPr>
        <p:txBody>
          <a:bodyPr anchor="b"/>
          <a:lstStyle>
            <a:lvl1pPr algn="ctr">
              <a:defRPr sz="40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13013"/>
            <a:ext cx="6400800" cy="914400"/>
          </a:xfrm>
        </p:spPr>
        <p:txBody>
          <a:bodyPr/>
          <a:lstStyle>
            <a:lvl1pPr algn="ctr">
              <a:defRPr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457200" y="6169025"/>
            <a:ext cx="8229600" cy="685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6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FFDE8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92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3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0"/>
            <a:ext cx="2055812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0"/>
            <a:ext cx="60198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42900"/>
            <a:ext cx="45720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A3E3-A3A7-417F-92D6-46501DFB7D44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259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733A8-B2A4-4F00-B343-8C2500A4904D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4572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42900"/>
            <a:ext cx="45720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60A54-347A-4AA4-8EAF-172136DB4577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4720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188" y="1412875"/>
            <a:ext cx="3987800" cy="492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388" y="1412875"/>
            <a:ext cx="3989387" cy="492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035CE-BC2C-45B9-86D8-3C07837BA5C4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1684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97473-DF3E-47FA-AE9C-1A9209FD682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93867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7CFC-B3AB-4074-8A26-F695A27C87A7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00974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0815B-462D-4705-A64B-D32CDFED4F32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80955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4756B-1367-49D0-8F22-635BF73C186F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7518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00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71B4F-9D03-4F8C-A079-EC06B63F1E1E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151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706A1-C2B1-407E-9C2C-E9BBF62EBE2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56427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1775" y="314325"/>
            <a:ext cx="20320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4188" y="314325"/>
            <a:ext cx="5945187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5994F-C224-409E-86A1-DAC80547C9AF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1965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3" y="314325"/>
            <a:ext cx="8101012" cy="1036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84188" y="1412875"/>
            <a:ext cx="8129587" cy="492442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C3522-E19D-49A1-9ADC-AE18FFA5B9FC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7767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626225" y="6424613"/>
            <a:ext cx="2133600" cy="365125"/>
          </a:xfrm>
        </p:spPr>
        <p:txBody>
          <a:bodyPr anchor="ctr"/>
          <a:lstStyle>
            <a:lvl1pPr>
              <a:defRPr sz="1400" b="1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>
              <a:defRPr/>
            </a:pPr>
            <a:fld id="{E0341D52-4CAD-4EFB-928E-4A65B38E7BD0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581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 eaLnBrk="0" hangingPunct="0">
              <a:spcBef>
                <a:spcPct val="0"/>
              </a:spcBef>
              <a:defRPr/>
            </a:pPr>
            <a:endParaRPr lang="en-US" sz="3000" dirty="0">
              <a:solidFill>
                <a:srgbClr val="000000"/>
              </a:solidFill>
              <a:latin typeface="Gill Sans" pitchFamily="-84" charset="0"/>
              <a:sym typeface="Gill Sans" pitchFamily="-84" charset="0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l" eaLnBrk="0" hangingPunct="0">
              <a:spcBef>
                <a:spcPct val="0"/>
              </a:spcBef>
              <a:defRPr/>
            </a:pPr>
            <a:endParaRPr lang="en-US" sz="3000" dirty="0">
              <a:solidFill>
                <a:srgbClr val="000000"/>
              </a:solidFill>
              <a:latin typeface="Gill Sans" pitchFamily="-84" charset="0"/>
              <a:sym typeface="Gill Sans" pitchFamily="-84" charset="0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0E86-8C3D-43D5-980C-F864D2B4522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17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717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6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0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3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48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785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602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600200"/>
            <a:ext cx="822642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Subhead Goes Here</a:t>
            </a:r>
          </a:p>
          <a:p>
            <a:pPr lvl="0"/>
            <a:endParaRPr lang="en-US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98813" y="0"/>
            <a:ext cx="54848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TITLE GOES HERE</a:t>
            </a:r>
          </a:p>
        </p:txBody>
      </p:sp>
      <p:sp>
        <p:nvSpPr>
          <p:cNvPr id="1029" name="Rectangle 9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srgbClr val="9E7E38"/>
              </a:solidFill>
              <a:cs typeface="Arial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533400" y="6400800"/>
            <a:ext cx="403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1800" dirty="0" smtClean="0">
                <a:solidFill>
                  <a:srgbClr val="9E7E38"/>
                </a:solidFill>
                <a:cs typeface="Arial" charset="0"/>
              </a:rPr>
              <a:t>Wake Forest University</a:t>
            </a:r>
            <a:endParaRPr lang="en-US" sz="1800" dirty="0">
              <a:solidFill>
                <a:srgbClr val="9E7E38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3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rgbClr val="040400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1165225" indent="-53340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736725" indent="-4572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22320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7273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31845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36417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40989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4556125" indent="-3810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3713" y="314325"/>
            <a:ext cx="8101012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695" tIns="35695" rIns="35695" bIns="35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188" y="1412875"/>
            <a:ext cx="81295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2" name="Rectangle 4" descr="Light upward diagonal"/>
          <p:cNvSpPr>
            <a:spLocks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endParaRPr lang="en-US" altLang="en-US" dirty="0"/>
          </a:p>
        </p:txBody>
      </p:sp>
      <p:sp>
        <p:nvSpPr>
          <p:cNvPr id="2053" name="Text Box 5"/>
          <p:cNvSpPr txBox="1">
            <a:spLocks/>
          </p:cNvSpPr>
          <p:nvPr/>
        </p:nvSpPr>
        <p:spPr bwMode="auto">
          <a:xfrm>
            <a:off x="7929563" y="493713"/>
            <a:ext cx="374650" cy="214312"/>
          </a:xfrm>
          <a:prstGeom prst="rect">
            <a:avLst/>
          </a:prstGeom>
          <a:noFill/>
          <a:ln>
            <a:noFill/>
          </a:ln>
          <a:extLst/>
        </p:spPr>
        <p:txBody>
          <a:bodyPr lIns="64255" tIns="32126" rIns="64255" bIns="32126">
            <a:spAutoFit/>
          </a:bodyPr>
          <a:lstStyle>
            <a:lvl1pPr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1pPr>
            <a:lvl2pPr marL="742950" indent="-28575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2pPr>
            <a:lvl3pPr marL="1143000" indent="-22860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3pPr>
            <a:lvl4pPr marL="1600200" indent="-22860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4pPr>
            <a:lvl5pPr marL="2057400" indent="-228600" defTabSz="642938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EE2B8B51-11A9-44EA-8264-EC37928A0575}" type="slidenum">
              <a:rPr lang="en-US" altLang="en-US" sz="1000" smtClean="0">
                <a:solidFill>
                  <a:srgbClr val="FFFFFF"/>
                </a:solidFill>
                <a:latin typeface="Arial" panose="020B0604020202020204" pitchFamily="34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6575" y="6534150"/>
            <a:ext cx="2133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0"/>
              </a:spcBef>
              <a:defRPr/>
            </a:pPr>
            <a:fld id="{D4067AA8-4752-485D-8B1F-A573595089C7}" type="slidenum">
              <a:rPr lang="en-US" altLang="en-US">
                <a:solidFill>
                  <a:srgbClr val="FFFFFF"/>
                </a:solidFill>
                <a:sym typeface="Gill Sans" pitchFamily="-84" charset="0"/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 altLang="en-US" dirty="0">
              <a:solidFill>
                <a:srgbClr val="FFFFFF"/>
              </a:solidFill>
              <a:sym typeface="Gill Sans" pitchFamily="-84" charset="0"/>
            </a:endParaRPr>
          </a:p>
        </p:txBody>
      </p:sp>
      <p:sp>
        <p:nvSpPr>
          <p:cNvPr id="2055" name="TextBox 7"/>
          <p:cNvSpPr txBox="1">
            <a:spLocks noChangeArrowheads="1"/>
          </p:cNvSpPr>
          <p:nvPr userDrawn="1"/>
        </p:nvSpPr>
        <p:spPr bwMode="auto">
          <a:xfrm>
            <a:off x="23813" y="6465888"/>
            <a:ext cx="4573587" cy="3683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 W3" charset="0"/>
                <a:cs typeface="ヒラギノ角ゴ Pro W3" charset="0"/>
                <a:sym typeface="Gill Sans" charset="0"/>
              </a:defRPr>
            </a:lvl9pPr>
          </a:lstStyle>
          <a:p>
            <a:pPr algn="l" eaLnBrk="1" hangingPunct="1">
              <a:spcBef>
                <a:spcPct val="0"/>
              </a:spcBef>
              <a:defRPr/>
            </a:pPr>
            <a:r>
              <a:rPr lang="en-US" sz="1800" dirty="0">
                <a:solidFill>
                  <a:srgbClr val="FFFFFF"/>
                </a:solidFill>
                <a:latin typeface="Goudy Old Style" charset="0"/>
              </a:rPr>
              <a:t>Brookings Executive Education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632575" y="6457950"/>
            <a:ext cx="2093913" cy="3841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pitchFamily="-84" charset="0"/>
                <a:ea typeface="ヒラギノ角ゴ Pro W3" pitchFamily="-84" charset="-128"/>
                <a:sym typeface="Gill Sans" pitchFamily="-84" charset="0"/>
              </a:defRPr>
            </a:lvl9pPr>
          </a:lstStyle>
          <a:p>
            <a:pPr algn="l" eaLnBrk="1" hangingPunct="1">
              <a:spcBef>
                <a:spcPct val="0"/>
              </a:spcBef>
              <a:defRPr/>
            </a:pPr>
            <a:r>
              <a:rPr lang="en-US" sz="1900" dirty="0">
                <a:solidFill>
                  <a:srgbClr val="FFFFFF"/>
                </a:solidFill>
                <a:latin typeface="Goudy Old Style" pitchFamily="18" charset="0"/>
              </a:rPr>
              <a:t>Leading Thinking®</a:t>
            </a:r>
          </a:p>
        </p:txBody>
      </p:sp>
    </p:spTree>
    <p:extLst>
      <p:ext uri="{BB962C8B-B14F-4D97-AF65-F5344CB8AC3E}">
        <p14:creationId xmlns:p14="http://schemas.microsoft.com/office/powerpoint/2010/main" val="38477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+mj-lt"/>
          <a:ea typeface="+mj-ea"/>
          <a:cs typeface="ヒラギノ明朝 Pro W3" charset="0"/>
        </a:defRPr>
      </a:lvl1pPr>
      <a:lvl2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2pPr>
      <a:lvl3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3pPr>
      <a:lvl4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4pPr>
      <a:lvl5pPr algn="ctr" defTabSz="642938" rtl="0" eaLnBrk="0" fontAlgn="base" hangingPunct="0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 charset="0"/>
        </a:defRPr>
      </a:lvl5pPr>
      <a:lvl6pPr marL="4572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6pPr>
      <a:lvl7pPr marL="9144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7pPr>
      <a:lvl8pPr marL="13716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8pPr>
      <a:lvl9pPr marL="1828800" algn="ctr" defTabSz="642938" rtl="0" fontAlgn="base">
        <a:spcBef>
          <a:spcPct val="0"/>
        </a:spcBef>
        <a:spcAft>
          <a:spcPct val="0"/>
        </a:spcAft>
        <a:defRPr sz="36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9pPr>
    </p:titleStyle>
    <p:bodyStyle>
      <a:lvl1pPr marL="588963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Font typeface="Wingdings 3" panose="05040102010807070707" pitchFamily="18" charset="2"/>
        <a:buChar char="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901700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Char char="»"/>
        <a:defRPr sz="24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214438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Char char="–"/>
        <a:defRPr sz="2400"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527175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Char char="›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1839913" indent="-401638" algn="l" defTabSz="642938" rtl="0" eaLnBrk="0" fontAlgn="base" hangingPunct="0">
        <a:spcBef>
          <a:spcPct val="0"/>
        </a:spcBef>
        <a:spcAft>
          <a:spcPct val="20000"/>
        </a:spcAft>
        <a:buClr>
          <a:srgbClr val="295582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2971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7543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32115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668713" indent="-401638" algn="l" defTabSz="642938" rtl="0" fontAlgn="base">
        <a:spcBef>
          <a:spcPct val="0"/>
        </a:spcBef>
        <a:spcAft>
          <a:spcPct val="20000"/>
        </a:spcAft>
        <a:buClr>
          <a:srgbClr val="295582"/>
        </a:buClr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/>
          <p:cNvSpPr>
            <a:spLocks noGrp="1"/>
          </p:cNvSpPr>
          <p:nvPr>
            <p:ph type="title"/>
          </p:nvPr>
        </p:nvSpPr>
        <p:spPr>
          <a:xfrm>
            <a:off x="1472509" y="-354274"/>
            <a:ext cx="6172200" cy="114300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800" b="1" dirty="0" smtClean="0">
                <a:solidFill>
                  <a:srgbClr val="C00000"/>
                </a:solidFill>
                <a:cs typeface="Times New Roman" pitchFamily="18" charset="0"/>
              </a:rPr>
              <a:t>Leader Reference for Managing Stress and Resilience</a:t>
            </a:r>
            <a:endParaRPr lang="en-US" sz="18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72" y="376875"/>
            <a:ext cx="4572638" cy="3429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3895" y="378911"/>
            <a:ext cx="4572638" cy="34294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8015" y="3575220"/>
            <a:ext cx="4572638" cy="342947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45" y="3732212"/>
            <a:ext cx="4572638" cy="34294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9869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1484866" y="-354274"/>
            <a:ext cx="6172200" cy="114300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800" b="1" dirty="0" smtClean="0">
                <a:solidFill>
                  <a:srgbClr val="C00000"/>
                </a:solidFill>
                <a:cs typeface="Times New Roman" pitchFamily="18" charset="0"/>
              </a:rPr>
              <a:t>Leader Reference for Managing Stress and Resilience</a:t>
            </a:r>
            <a:endParaRPr lang="en-US" sz="18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7772"/>
            <a:ext cx="4572638" cy="34294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8519" y="323331"/>
            <a:ext cx="4572638" cy="34294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95" y="3454189"/>
            <a:ext cx="4572638" cy="34294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47924" y="3464483"/>
            <a:ext cx="4572638" cy="34294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44156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WFU-Strategic Plan - April 2013">
  <a:themeElements>
    <a:clrScheme name="">
      <a:dk1>
        <a:srgbClr val="9E7E38"/>
      </a:dk1>
      <a:lt1>
        <a:srgbClr val="FFFDE8"/>
      </a:lt1>
      <a:dk2>
        <a:srgbClr val="FFFDE8"/>
      </a:dk2>
      <a:lt2>
        <a:srgbClr val="767462"/>
      </a:lt2>
      <a:accent1>
        <a:srgbClr val="983222"/>
      </a:accent1>
      <a:accent2>
        <a:srgbClr val="55517B"/>
      </a:accent2>
      <a:accent3>
        <a:srgbClr val="FFFEF2"/>
      </a:accent3>
      <a:accent4>
        <a:srgbClr val="866B2E"/>
      </a:accent4>
      <a:accent5>
        <a:srgbClr val="CAADAB"/>
      </a:accent5>
      <a:accent6>
        <a:srgbClr val="4C496F"/>
      </a:accent6>
      <a:hlink>
        <a:srgbClr val="44697D"/>
      </a:hlink>
      <a:folHlink>
        <a:srgbClr val="662046"/>
      </a:folHlink>
    </a:clrScheme>
    <a:fontScheme name="wf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f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3">
        <a:dk1>
          <a:srgbClr val="336699"/>
        </a:dk1>
        <a:lt1>
          <a:srgbClr val="FFFDE8"/>
        </a:lt1>
        <a:dk2>
          <a:srgbClr val="000000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AAAAAA"/>
        </a:accent3>
        <a:accent4>
          <a:srgbClr val="DAD8C6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4">
        <a:dk1>
          <a:srgbClr val="9E7E38"/>
        </a:dk1>
        <a:lt1>
          <a:srgbClr val="FFFDE8"/>
        </a:lt1>
        <a:dk2>
          <a:srgbClr val="FFFDE8"/>
        </a:dk2>
        <a:lt2>
          <a:srgbClr val="336699"/>
        </a:lt2>
        <a:accent1>
          <a:srgbClr val="9E7E38"/>
        </a:accent1>
        <a:accent2>
          <a:srgbClr val="468A4B"/>
        </a:accent2>
        <a:accent3>
          <a:srgbClr val="FFFEF2"/>
        </a:accent3>
        <a:accent4>
          <a:srgbClr val="866B2E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fu 15">
        <a:dk1>
          <a:srgbClr val="336699"/>
        </a:dk1>
        <a:lt1>
          <a:srgbClr val="FFFFFF"/>
        </a:lt1>
        <a:dk2>
          <a:srgbClr val="FFFDE8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FFFEF2"/>
        </a:accent3>
        <a:accent4>
          <a:srgbClr val="DADADA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fu 16">
        <a:dk1>
          <a:srgbClr val="4D4D4D"/>
        </a:dk1>
        <a:lt1>
          <a:srgbClr val="FFFDE8"/>
        </a:lt1>
        <a:dk2>
          <a:srgbClr val="000000"/>
        </a:dk2>
        <a:lt2>
          <a:srgbClr val="FFFDE8"/>
        </a:lt2>
        <a:accent1>
          <a:srgbClr val="9E7E38"/>
        </a:accent1>
        <a:accent2>
          <a:srgbClr val="468A4B"/>
        </a:accent2>
        <a:accent3>
          <a:srgbClr val="AAAAAA"/>
        </a:accent3>
        <a:accent4>
          <a:srgbClr val="DAD8C6"/>
        </a:accent4>
        <a:accent5>
          <a:srgbClr val="CCC0AE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cs typeface="Arial" charset="0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cs typeface="Arial" charset="0"/>
            <a:sym typeface="Gill Sans" pitchFamily="96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WFU-Strategic Plan - April 2013</Template>
  <TotalTime>6723</TotalTime>
  <Words>14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Arial</vt:lpstr>
      <vt:lpstr>Georgia</vt:lpstr>
      <vt:lpstr>Gill Sans</vt:lpstr>
      <vt:lpstr>Goudy Old Style</vt:lpstr>
      <vt:lpstr>Helvetica</vt:lpstr>
      <vt:lpstr>Times</vt:lpstr>
      <vt:lpstr>Times New Roman</vt:lpstr>
      <vt:lpstr>Wingdings 3</vt:lpstr>
      <vt:lpstr>ヒラギノ明朝 Pro W3</vt:lpstr>
      <vt:lpstr>ヒラギノ角ゴ Pro W3</vt:lpstr>
      <vt:lpstr>1_WFU-Strategic Plan - April 2013</vt:lpstr>
      <vt:lpstr>Title &amp; Bullets</vt:lpstr>
      <vt:lpstr>Leader Reference for Managing Stress and Resilience</vt:lpstr>
      <vt:lpstr>Leader Reference for Managing Stress and Resilience</vt:lpstr>
    </vt:vector>
  </TitlesOfParts>
  <Company>Wake Forest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WAKE FOREST UNIVERSITY</dc:title>
  <dc:creator>Pat Sweeney</dc:creator>
  <cp:lastModifiedBy>Shelton, Kris R.</cp:lastModifiedBy>
  <cp:revision>510</cp:revision>
  <cp:lastPrinted>2017-06-07T14:14:23Z</cp:lastPrinted>
  <dcterms:created xsi:type="dcterms:W3CDTF">2013-04-11T18:53:29Z</dcterms:created>
  <dcterms:modified xsi:type="dcterms:W3CDTF">2017-06-12T18:24:06Z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78B902D8-8735-4CB4-9ECD-DEB162482EA0</vt:lpwstr>
  </property>
  <property fmtid="{D5CDD505-2E9C-101B-9397-08002B2CF9AE}" pid="3" name="ArticulatePath">
    <vt:lpwstr>LDR Stress and Resilience Reference Guide</vt:lpwstr>
  </property>
</Properties>
</file>