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15"/>
  </p:notesMasterIdLst>
  <p:sldIdLst>
    <p:sldId id="264" r:id="rId2"/>
    <p:sldId id="499" r:id="rId3"/>
    <p:sldId id="500" r:id="rId4"/>
    <p:sldId id="501" r:id="rId5"/>
    <p:sldId id="494" r:id="rId6"/>
    <p:sldId id="497" r:id="rId7"/>
    <p:sldId id="498" r:id="rId8"/>
    <p:sldId id="487" r:id="rId9"/>
    <p:sldId id="489" r:id="rId10"/>
    <p:sldId id="488" r:id="rId11"/>
    <p:sldId id="490" r:id="rId12"/>
    <p:sldId id="493" r:id="rId13"/>
    <p:sldId id="492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64EBE-3AF9-489F-AB51-BB78E75B4903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8F30F-18D3-49B2-BF41-A0CD59527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7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275139"/>
            <a:ext cx="5618480" cy="4189411"/>
          </a:xfrm>
        </p:spPr>
        <p:txBody>
          <a:bodyPr>
            <a:noAutofit/>
          </a:bodyPr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2FCB9E-2CF9-4556-96E6-B14BA0DB33F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1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9264E-0183-41E2-9D11-1D1411C46F43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87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59468-3582-4C8A-9F1B-DDC3A569193B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0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C188F-A6E1-4512-BA55-5F59E80B7A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2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Hannah Leader Development Associates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2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2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 Hannah Leader Development Associates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1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Hannah Leader Development Associates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3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Hannah Leader Development Associates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4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Hannah Leader Development Associates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Hannah Leader Development Associates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2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78637" y="6443482"/>
            <a:ext cx="1854203" cy="365125"/>
          </a:xfrm>
        </p:spPr>
        <p:txBody>
          <a:bodyPr/>
          <a:lstStyle/>
          <a:p>
            <a:fld id="{7D9D4023-812D-486E-8BFF-9BAD9005B8D5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58390" y="6438446"/>
            <a:ext cx="984019" cy="365125"/>
          </a:xfrm>
        </p:spPr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2654641" y="6457310"/>
            <a:ext cx="510844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2014  Hannah Leader Development Associates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9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D9D4023-812D-486E-8BFF-9BAD9005B8D5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 2015 Hannah Leader Development Associates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6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8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D9D4023-812D-486E-8BFF-9BAD9005B8D5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2015 Hannah Leader Development Associates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77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EL8PYu4RR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-iPiN_YHjY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EIDjB7uyFc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rBtis7IzF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-959404" y="2519445"/>
            <a:ext cx="10896599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9800" b="1" dirty="0" smtClean="0">
                <a:solidFill>
                  <a:schemeClr val="accent2">
                    <a:lumMod val="75000"/>
                  </a:schemeClr>
                </a:solidFill>
              </a:rPr>
              <a:t>Exemplary, </a:t>
            </a:r>
            <a:br>
              <a:rPr lang="en-US" sz="9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9800" b="1" dirty="0" smtClean="0">
                <a:solidFill>
                  <a:schemeClr val="accent2">
                    <a:lumMod val="75000"/>
                  </a:schemeClr>
                </a:solidFill>
              </a:rPr>
              <a:t>Inspirational </a:t>
            </a:r>
            <a:br>
              <a:rPr lang="en-US" sz="9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9800" b="1" dirty="0" smtClean="0">
                <a:solidFill>
                  <a:schemeClr val="accent2">
                    <a:lumMod val="75000"/>
                  </a:schemeClr>
                </a:solidFill>
              </a:rPr>
              <a:t>Leadership</a:t>
            </a:r>
            <a:endParaRPr lang="en-US" sz="10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977" y="4343400"/>
            <a:ext cx="6400800" cy="914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Dr. Sean </a:t>
            </a:r>
            <a:r>
              <a:rPr lang="en-US" sz="3600" b="1" dirty="0">
                <a:latin typeface="+mn-lt"/>
              </a:rPr>
              <a:t>T. </a:t>
            </a:r>
            <a:r>
              <a:rPr lang="en-US" sz="3600" b="1" dirty="0" smtClean="0">
                <a:latin typeface="+mn-lt"/>
              </a:rPr>
              <a:t>Hannah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+mn-lt"/>
              </a:rPr>
              <a:t>Professor </a:t>
            </a:r>
            <a:r>
              <a:rPr lang="en-US" sz="2000" b="1" dirty="0">
                <a:latin typeface="+mn-lt"/>
              </a:rPr>
              <a:t>of </a:t>
            </a:r>
            <a:r>
              <a:rPr lang="en-US" sz="2000" b="1" dirty="0" smtClean="0">
                <a:latin typeface="+mn-lt"/>
              </a:rPr>
              <a:t>management and Endowed Wilson </a:t>
            </a:r>
            <a:r>
              <a:rPr lang="en-US" sz="2000" b="1" dirty="0">
                <a:latin typeface="+mn-lt"/>
              </a:rPr>
              <a:t>Chair, School of </a:t>
            </a:r>
            <a:r>
              <a:rPr lang="en-US" sz="2000" b="1" dirty="0" smtClean="0">
                <a:latin typeface="+mn-lt"/>
              </a:rPr>
              <a:t>Business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+mn-lt"/>
              </a:rPr>
              <a:t>Wake </a:t>
            </a:r>
            <a:r>
              <a:rPr lang="en-US" sz="2000" b="1" dirty="0">
                <a:latin typeface="+mn-lt"/>
              </a:rPr>
              <a:t>Forest University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+mn-lt"/>
              </a:rPr>
              <a:t>Colonel, US army (Ret)</a:t>
            </a:r>
          </a:p>
        </p:txBody>
      </p:sp>
    </p:spTree>
    <p:extLst>
      <p:ext uri="{BB962C8B-B14F-4D97-AF65-F5344CB8AC3E}">
        <p14:creationId xmlns:p14="http://schemas.microsoft.com/office/powerpoint/2010/main" val="13497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5122" y="1737116"/>
            <a:ext cx="7543800" cy="14509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We are </a:t>
            </a:r>
            <a:r>
              <a:rPr lang="en-US" dirty="0" smtClean="0">
                <a:solidFill>
                  <a:schemeClr val="accent2"/>
                </a:solidFill>
              </a:rPr>
              <a:t>Marshall – Inspiration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9907" y="2670103"/>
            <a:ext cx="747736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hlinkClick r:id="rId2"/>
            </a:endParaRPr>
          </a:p>
          <a:p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www.youtube.com/watch?v=IEL8PYu4RR4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2379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516" y="3560884"/>
            <a:ext cx="73130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www.youtube.com/watch?v=o-iPiN_YHjY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8661" y="876655"/>
            <a:ext cx="629473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Friday Night Lights </a:t>
            </a:r>
            <a:endParaRPr lang="en-US" sz="4000" dirty="0" smtClean="0">
              <a:solidFill>
                <a:schemeClr val="accent2"/>
              </a:solidFill>
            </a:endParaRPr>
          </a:p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Coach </a:t>
            </a:r>
            <a:r>
              <a:rPr lang="en-US" sz="4000" dirty="0">
                <a:solidFill>
                  <a:schemeClr val="accent2"/>
                </a:solidFill>
              </a:rPr>
              <a:t>Gaines </a:t>
            </a:r>
            <a:endParaRPr lang="en-US" sz="4000" dirty="0" smtClean="0">
              <a:solidFill>
                <a:schemeClr val="accent2"/>
              </a:solidFill>
            </a:endParaRPr>
          </a:p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on </a:t>
            </a:r>
            <a:r>
              <a:rPr lang="en-US" sz="4000" dirty="0">
                <a:solidFill>
                  <a:schemeClr val="accent2"/>
                </a:solidFill>
              </a:rPr>
              <a:t>Being Perfect (2004) </a:t>
            </a:r>
            <a:r>
              <a:rPr lang="en-US" sz="4000" dirty="0" smtClean="0">
                <a:solidFill>
                  <a:schemeClr val="accent2"/>
                </a:solidFill>
              </a:rPr>
              <a:t>HD – </a:t>
            </a:r>
          </a:p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Inspiration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01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/>
          <p:cNvSpPr/>
          <p:nvPr/>
        </p:nvSpPr>
        <p:spPr>
          <a:xfrm rot="16200000">
            <a:off x="864084" y="3050934"/>
            <a:ext cx="3311832" cy="1473976"/>
          </a:xfrm>
          <a:prstGeom prst="rightArrow">
            <a:avLst>
              <a:gd name="adj1" fmla="val 50000"/>
              <a:gd name="adj2" fmla="val 177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 err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6F45-7E0B-4B77-A212-3C67DFB99CB9}" type="datetime1">
              <a:rPr lang="en-US" smtClean="0"/>
              <a:t>7/17/2017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911C-22FB-4291-9C93-2F49CC3E0C81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5946" y="-324465"/>
            <a:ext cx="7543800" cy="145097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The Pygmalion Effect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682" y="1920884"/>
            <a:ext cx="3024518" cy="34631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4179" y="5293609"/>
            <a:ext cx="2977423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High Leader/Mentor Expectations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6762" y="4366243"/>
            <a:ext cx="297484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Increased </a:t>
            </a:r>
            <a:r>
              <a:rPr lang="en-US" sz="2000" b="1" dirty="0" smtClean="0">
                <a:solidFill>
                  <a:schemeClr val="bg1"/>
                </a:solidFill>
              </a:rPr>
              <a:t>Confidence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4179" y="3452837"/>
            <a:ext cx="2963769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</a:t>
            </a:r>
            <a:r>
              <a:rPr lang="en-US" sz="2000" b="1" dirty="0" smtClean="0">
                <a:solidFill>
                  <a:schemeClr val="bg1"/>
                </a:solidFill>
              </a:rPr>
              <a:t>Effort/Focus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7833" y="2493372"/>
            <a:ext cx="2963769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Success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4179" y="1524165"/>
            <a:ext cx="296377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High Self </a:t>
            </a:r>
            <a:r>
              <a:rPr lang="en-US" sz="2000" b="1" dirty="0" smtClean="0">
                <a:solidFill>
                  <a:schemeClr val="bg1"/>
                </a:solidFill>
              </a:rPr>
              <a:t>Expectations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2683" y="1551552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Self-Fulfilling Prophesy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4111602" y="1811216"/>
            <a:ext cx="710141" cy="2910254"/>
          </a:xfrm>
          <a:prstGeom prst="curvedLef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 err="1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9642" y="5428376"/>
            <a:ext cx="3350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The sculptor Pygmalion, from Ovid's </a:t>
            </a:r>
          </a:p>
          <a:p>
            <a:pPr algn="ctr"/>
            <a:r>
              <a:rPr lang="en-US" sz="1400" b="1" dirty="0"/>
              <a:t>narrative poem </a:t>
            </a:r>
            <a:r>
              <a:rPr lang="en-US" sz="1400" b="1" i="1" dirty="0"/>
              <a:t>Metamorphoses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587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 idx="4294967295"/>
          </p:nvPr>
        </p:nvSpPr>
        <p:spPr>
          <a:xfrm>
            <a:off x="838200" y="-23214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4 Components of Authentic Leadership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495617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2014  Hannah Leader Development Associates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00200" y="2438400"/>
            <a:ext cx="4648200" cy="1151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TRANSPARENCY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Says exactly what he or she means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Admits mistakes when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made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Displays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true emotions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3657600"/>
            <a:ext cx="4648200" cy="1151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BALANCED PROCESSING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Analyzes all data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before coming to a decision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Listens carefully to different points of view before coming to conclusions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215657"/>
            <a:ext cx="4648200" cy="1151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SELF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AWARENESS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Knows who they are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aware of their thoughts and emotions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Understands how others see them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4876800"/>
            <a:ext cx="4648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MORAL PERSPECTIVE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Makes decisions based 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core values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Acts on their beliefs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an ethical leader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47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9C1E8A69-169B-4FD6-92A7-8659F9B7D164}" type="slidenum">
              <a:rPr lang="en-US">
                <a:solidFill>
                  <a:srgbClr val="9E7E38"/>
                </a:solidFill>
              </a:rPr>
              <a:pPr/>
              <a:t>2</a:t>
            </a:fld>
            <a:endParaRPr lang="en-US">
              <a:solidFill>
                <a:srgbClr val="9E7E38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8069" y="122238"/>
            <a:ext cx="8382000" cy="1325562"/>
          </a:xfrm>
          <a:ln/>
          <a:extLst>
            <a:ext uri="{91240B29-F687-4F45-9708-019B960494DF}">
              <a14:hiddenLine xmlns:a14="http://schemas.microsoft.com/office/drawing/2010/main" w="38100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>Behavioral Indicators of </a:t>
            </a:r>
            <a:br>
              <a:rPr lang="en-US" sz="40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</a:br>
            <a:r>
              <a:rPr lang="en-US" sz="40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>Intellectually Stimulating Leaders</a:t>
            </a:r>
            <a:endParaRPr lang="en-US" sz="4000" i="1" dirty="0">
              <a:solidFill>
                <a:schemeClr val="accent2">
                  <a:lumMod val="75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407" y="1976438"/>
            <a:ext cx="8382000" cy="427196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Clr>
                <a:srgbClr val="660066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Arial" charset="0"/>
              </a:rPr>
              <a:t>Shares leadership - participative</a:t>
            </a:r>
          </a:p>
          <a:p>
            <a:pPr marL="342900" indent="-342900">
              <a:lnSpc>
                <a:spcPct val="90000"/>
              </a:lnSpc>
              <a:buClr>
                <a:srgbClr val="660066"/>
              </a:buClr>
              <a:buFont typeface="Arial" pitchFamily="34" charset="0"/>
              <a:buChar char="•"/>
            </a:pPr>
            <a:r>
              <a:rPr lang="en-US" sz="2800" dirty="0">
                <a:latin typeface="Arial" charset="0"/>
              </a:rPr>
              <a:t>Challenges old ways &amp; questions status quo </a:t>
            </a:r>
          </a:p>
          <a:p>
            <a:pPr marL="342900" indent="-342900">
              <a:lnSpc>
                <a:spcPct val="90000"/>
              </a:lnSpc>
              <a:buClr>
                <a:srgbClr val="660066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Encourages 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followers to use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imagination and divergent perspectives – even those that challenge their own</a:t>
            </a:r>
          </a:p>
          <a:p>
            <a:pPr marL="342900" indent="-342900">
              <a:lnSpc>
                <a:spcPct val="90000"/>
              </a:lnSpc>
              <a:buClr>
                <a:srgbClr val="660066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Values intellect, and thus;</a:t>
            </a:r>
          </a:p>
          <a:p>
            <a:pPr marL="342900" indent="-342900">
              <a:lnSpc>
                <a:spcPct val="90000"/>
              </a:lnSpc>
              <a:buClr>
                <a:srgbClr val="660066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Leads through giving leader intent</a:t>
            </a:r>
          </a:p>
          <a:p>
            <a:pPr indent="-533400">
              <a:buClr>
                <a:srgbClr val="660066"/>
              </a:buClr>
            </a:pPr>
            <a:endParaRPr lang="en-US" sz="1800" dirty="0">
              <a:solidFill>
                <a:srgbClr val="660066"/>
              </a:solidFill>
              <a:latin typeface="Arial" charset="0"/>
            </a:endParaRPr>
          </a:p>
          <a:p>
            <a:pPr>
              <a:lnSpc>
                <a:spcPct val="90000"/>
              </a:lnSpc>
              <a:buClr>
                <a:srgbClr val="660066"/>
              </a:buClr>
              <a:buFontTx/>
              <a:buNone/>
            </a:pPr>
            <a:endParaRPr lang="en-US" dirty="0">
              <a:solidFill>
                <a:srgbClr val="66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7566" y="1182209"/>
            <a:ext cx="3763108" cy="180913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Leader Intent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rgbClr val="C00000"/>
                </a:solidFill>
              </a:rPr>
              <a:t>What</a:t>
            </a:r>
            <a:br>
              <a:rPr lang="en-US" sz="4400" b="1" dirty="0" smtClean="0">
                <a:solidFill>
                  <a:srgbClr val="C00000"/>
                </a:solidFill>
              </a:rPr>
            </a:br>
            <a:r>
              <a:rPr lang="en-US" sz="4400" b="1" dirty="0" smtClean="0">
                <a:solidFill>
                  <a:srgbClr val="C00000"/>
                </a:solidFill>
              </a:rPr>
              <a:t>Why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7" y="2888950"/>
            <a:ext cx="7008690" cy="3420873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917830" y="1169687"/>
            <a:ext cx="3763108" cy="18091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Follower</a:t>
            </a:r>
          </a:p>
          <a:p>
            <a:pPr algn="ctr" fontAlgn="auto">
              <a:spcAft>
                <a:spcPts val="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Execution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rgbClr val="C00000"/>
                </a:solidFill>
              </a:rPr>
              <a:t>How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1045" y="234590"/>
            <a:ext cx="8706413" cy="6790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b="1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Times New Roman" charset="0"/>
              </a:rPr>
              <a:t>Leaders Intent</a:t>
            </a:r>
          </a:p>
        </p:txBody>
      </p:sp>
    </p:spTree>
    <p:extLst>
      <p:ext uri="{BB962C8B-B14F-4D97-AF65-F5344CB8AC3E}">
        <p14:creationId xmlns:p14="http://schemas.microsoft.com/office/powerpoint/2010/main" val="64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 idx="4294967295"/>
          </p:nvPr>
        </p:nvSpPr>
        <p:spPr>
          <a:xfrm>
            <a:off x="112225" y="309495"/>
            <a:ext cx="8588375" cy="13081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 smtClean="0">
                <a:solidFill>
                  <a:schemeClr val="accent2"/>
                </a:solidFill>
                <a:latin typeface="+mn-lt"/>
                <a:ea typeface="ＭＳ Ｐゴシック" charset="0"/>
              </a:rPr>
              <a:t>Leader’s </a:t>
            </a:r>
            <a:r>
              <a:rPr lang="en-US" sz="5400" b="1" dirty="0">
                <a:solidFill>
                  <a:schemeClr val="accent2"/>
                </a:solidFill>
                <a:latin typeface="+mn-lt"/>
                <a:ea typeface="ＭＳ Ｐゴシック" charset="0"/>
              </a:rPr>
              <a:t>Intent</a:t>
            </a:r>
            <a:br>
              <a:rPr lang="en-US" sz="5400" b="1" dirty="0">
                <a:solidFill>
                  <a:schemeClr val="accent2"/>
                </a:solidFill>
                <a:latin typeface="+mn-lt"/>
                <a:ea typeface="ＭＳ Ｐゴシック" charset="0"/>
              </a:rPr>
            </a:br>
            <a:endParaRPr lang="en-US" sz="5400" b="1" dirty="0">
              <a:solidFill>
                <a:schemeClr val="accent2"/>
              </a:solidFill>
              <a:latin typeface="+mn-lt"/>
              <a:ea typeface="ＭＳ Ｐゴシック" charset="0"/>
            </a:endParaRPr>
          </a:p>
        </p:txBody>
      </p:sp>
      <p:sp>
        <p:nvSpPr>
          <p:cNvPr id="73730" name="Text Placeholder 5"/>
          <p:cNvSpPr>
            <a:spLocks noGrp="1"/>
          </p:cNvSpPr>
          <p:nvPr>
            <p:ph type="body" idx="4294967295"/>
          </p:nvPr>
        </p:nvSpPr>
        <p:spPr>
          <a:xfrm>
            <a:off x="573744" y="1219684"/>
            <a:ext cx="4183063" cy="419100"/>
          </a:xfrm>
        </p:spPr>
        <p:txBody>
          <a:bodyPr anchor="t">
            <a:noAutofit/>
          </a:bodyPr>
          <a:lstStyle/>
          <a:p>
            <a:pPr algn="ctr"/>
            <a:r>
              <a:rPr lang="en-US" sz="4800" b="1" u="sng" dirty="0" smtClean="0">
                <a:solidFill>
                  <a:schemeClr val="tx1"/>
                </a:solidFill>
                <a:ea typeface="ＭＳ Ｐゴシック" charset="0"/>
              </a:rPr>
              <a:t>Covers 3 Things</a:t>
            </a:r>
            <a:endParaRPr lang="en-US" sz="4800" b="1" u="sng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sz="half" idx="4294967295"/>
          </p:nvPr>
        </p:nvSpPr>
        <p:spPr>
          <a:xfrm>
            <a:off x="727438" y="2105755"/>
            <a:ext cx="5910751" cy="1787525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ea typeface="ＭＳ Ｐゴシック" charset="0"/>
              </a:rPr>
              <a:t>Purpose/Why?</a:t>
            </a:r>
            <a:endParaRPr lang="en-US" sz="4400" b="1" dirty="0">
              <a:ea typeface="ＭＳ Ｐゴシック" charset="0"/>
            </a:endParaRPr>
          </a:p>
          <a:p>
            <a:r>
              <a:rPr lang="en-US" sz="4400" b="1" dirty="0">
                <a:ea typeface="ＭＳ Ｐゴシック" charset="0"/>
              </a:rPr>
              <a:t>Key </a:t>
            </a:r>
            <a:r>
              <a:rPr lang="en-US" sz="4400" b="1" dirty="0" smtClean="0">
                <a:ea typeface="ＭＳ Ｐゴシック" charset="0"/>
              </a:rPr>
              <a:t>Tasks</a:t>
            </a:r>
            <a:endParaRPr lang="en-US" sz="4400" b="1" dirty="0">
              <a:ea typeface="ＭＳ Ｐゴシック" charset="0"/>
            </a:endParaRPr>
          </a:p>
          <a:p>
            <a:r>
              <a:rPr lang="en-US" sz="4400" b="1" dirty="0">
                <a:ea typeface="ＭＳ Ｐゴシック" charset="0"/>
              </a:rPr>
              <a:t>End </a:t>
            </a:r>
            <a:r>
              <a:rPr lang="en-US" sz="4400" b="1" dirty="0" smtClean="0">
                <a:ea typeface="ＭＳ Ｐゴシック" charset="0"/>
              </a:rPr>
              <a:t>State/Vision</a:t>
            </a:r>
            <a:endParaRPr lang="en-US" sz="4400" b="1" dirty="0"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6354" y="5373272"/>
            <a:ext cx="8572448" cy="74239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Leader’s Intent enables </a:t>
            </a:r>
            <a:r>
              <a:rPr lang="en-US" altLang="en-US" b="1" i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initiative </a:t>
            </a:r>
            <a:r>
              <a:rPr lang="en-US" altLang="en-US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when the situation/context changes and original plans cannot be executed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01761" y="2478510"/>
            <a:ext cx="3703757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cs typeface="Times New Roman"/>
              </a:rPr>
              <a:t>For </a:t>
            </a:r>
            <a:r>
              <a:rPr lang="en-US" sz="2400" b="1" i="1" u="sng" dirty="0" smtClean="0">
                <a:cs typeface="Times New Roman"/>
              </a:rPr>
              <a:t>Key </a:t>
            </a:r>
            <a:r>
              <a:rPr lang="en-US" sz="2400" b="1" i="1" u="sng" dirty="0">
                <a:cs typeface="Times New Roman"/>
              </a:rPr>
              <a:t>Tasks</a:t>
            </a:r>
            <a:r>
              <a:rPr lang="en-US" sz="2400" b="1" dirty="0">
                <a:cs typeface="Times New Roman"/>
              </a:rPr>
              <a:t> </a:t>
            </a:r>
            <a:r>
              <a:rPr lang="en-US" sz="2400" b="1" dirty="0" smtClean="0">
                <a:cs typeface="Times New Roman"/>
              </a:rPr>
              <a:t>ensure you </a:t>
            </a:r>
          </a:p>
          <a:p>
            <a:pPr algn="ctr">
              <a:defRPr/>
            </a:pPr>
            <a:r>
              <a:rPr lang="en-US" sz="2400" b="1" dirty="0" smtClean="0">
                <a:cs typeface="Times New Roman"/>
              </a:rPr>
              <a:t>focus on </a:t>
            </a:r>
            <a:r>
              <a:rPr lang="en-US" sz="2400" b="1" u="sng" dirty="0" smtClean="0">
                <a:cs typeface="Times New Roman"/>
              </a:rPr>
              <a:t>what</a:t>
            </a:r>
            <a:r>
              <a:rPr lang="en-US" sz="2400" b="1" dirty="0" smtClean="0">
                <a:cs typeface="Times New Roman"/>
              </a:rPr>
              <a:t> not</a:t>
            </a:r>
            <a:r>
              <a:rPr lang="en-US" sz="2400" dirty="0" smtClean="0">
                <a:cs typeface="Times New Roman"/>
              </a:rPr>
              <a:t> </a:t>
            </a:r>
            <a:r>
              <a:rPr lang="en-US" sz="2400" b="1" u="sng" dirty="0" smtClean="0">
                <a:cs typeface="Times New Roman"/>
              </a:rPr>
              <a:t>how</a:t>
            </a:r>
            <a:endParaRPr lang="en-US" sz="2400" b="1" u="sng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93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CFF573B2-D550-47B2-BB2A-55BAD1C996AA}" type="slidenum">
              <a:rPr lang="en-US">
                <a:solidFill>
                  <a:srgbClr val="9E7E38"/>
                </a:solidFill>
              </a:rPr>
              <a:pPr/>
              <a:t>5</a:t>
            </a:fld>
            <a:endParaRPr lang="en-US">
              <a:solidFill>
                <a:srgbClr val="9E7E38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184" y="246185"/>
            <a:ext cx="8458200" cy="1249362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Behavioral Indicators of </a:t>
            </a:r>
            <a:br>
              <a:rPr lang="en-US" sz="36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Inspirational 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Leaders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9085" y="1852247"/>
            <a:ext cx="8185638" cy="4686300"/>
          </a:xfrm>
        </p:spPr>
        <p:txBody>
          <a:bodyPr/>
          <a:lstStyle/>
          <a:p>
            <a:pPr marL="342900" indent="-342900">
              <a:buClr>
                <a:srgbClr val="660066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Presents powerful yet attainable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vision and t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 charset="0"/>
              </a:rPr>
              <a:t>ies that view of the future to individuals</a:t>
            </a:r>
          </a:p>
          <a:p>
            <a:pPr marL="342900" indent="-342900">
              <a:buClr>
                <a:srgbClr val="660066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Links individuals to the group’ history and values</a:t>
            </a:r>
          </a:p>
          <a:p>
            <a:pPr marL="342900" indent="-342900">
              <a:buClr>
                <a:srgbClr val="660066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Highlights the collective’s purpose over the individual’s</a:t>
            </a:r>
          </a:p>
          <a:p>
            <a:pPr marL="342900" indent="-342900">
              <a:buClr>
                <a:srgbClr val="660066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Role models what ‘right looks like’</a:t>
            </a:r>
          </a:p>
          <a:p>
            <a:pPr marL="342900" indent="-342900">
              <a:buClr>
                <a:srgbClr val="660066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Is a servant leader – versus wanting to be served </a:t>
            </a:r>
          </a:p>
          <a:p>
            <a:pPr marL="342900" indent="-342900">
              <a:buClr>
                <a:srgbClr val="660066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Is authentic – self aware and transparent – walks the talk </a:t>
            </a:r>
          </a:p>
          <a:p>
            <a:pPr marL="342900" indent="-342900">
              <a:buClr>
                <a:srgbClr val="660066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Arial" charset="0"/>
              </a:rPr>
              <a:t>Demonstrates </a:t>
            </a:r>
            <a:r>
              <a:rPr lang="en-US" sz="2400" dirty="0">
                <a:solidFill>
                  <a:schemeClr val="tx1"/>
                </a:solidFill>
                <a:effectLst/>
                <a:latin typeface="Arial" charset="0"/>
              </a:rPr>
              <a:t>self-determination and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 charset="0"/>
              </a:rPr>
              <a:t>commitment</a:t>
            </a:r>
          </a:p>
          <a:p>
            <a:pPr marL="342900" indent="-342900">
              <a:buClr>
                <a:srgbClr val="660066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Creates 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self-fulfilling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prophecies in others</a:t>
            </a:r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buClr>
                <a:srgbClr val="660066"/>
              </a:buClr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Arial" charset="0"/>
            </a:endParaRPr>
          </a:p>
          <a:p>
            <a:pPr>
              <a:buClr>
                <a:srgbClr val="660066"/>
              </a:buClr>
              <a:buFontTx/>
              <a:buNone/>
            </a:pPr>
            <a:endParaRPr lang="en-US" sz="2000" dirty="0">
              <a:solidFill>
                <a:schemeClr val="tx1"/>
              </a:solidFill>
              <a:effectLst/>
              <a:latin typeface="Arial" charset="0"/>
            </a:endParaRPr>
          </a:p>
          <a:p>
            <a:endParaRPr lang="en-US" sz="2000" dirty="0"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http://o.aolcdn.com/mars/11500/pentagon-9.11-cover-13153314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2" y="238902"/>
            <a:ext cx="42545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Box 1"/>
          <p:cNvSpPr txBox="1">
            <a:spLocks noChangeArrowheads="1"/>
          </p:cNvSpPr>
          <p:nvPr/>
        </p:nvSpPr>
        <p:spPr bwMode="auto">
          <a:xfrm>
            <a:off x="4634990" y="0"/>
            <a:ext cx="298235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Resource </a:t>
            </a:r>
            <a:endParaRPr lang="en-US" sz="4400" b="1" dirty="0" smtClean="0">
              <a:solidFill>
                <a:schemeClr val="accent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4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Services-</a:t>
            </a:r>
            <a:r>
              <a:rPr lang="en-US" sz="44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Washington</a:t>
            </a:r>
          </a:p>
          <a:p>
            <a:pPr algn="ctr" eaLnBrk="1" hangingPunct="1"/>
            <a:r>
              <a:rPr lang="en-US" sz="44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84% KIA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988" y="3256915"/>
            <a:ext cx="2002760" cy="238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5548" y="5646582"/>
            <a:ext cx="2387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David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Laychack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875" y="301869"/>
            <a:ext cx="8991600" cy="228600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Two Sides of the Same Coin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19201"/>
            <a:ext cx="8115300" cy="405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8674" y="2340037"/>
            <a:ext cx="29140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</a:rPr>
              <a:t>RESPECT</a:t>
            </a:r>
          </a:p>
          <a:p>
            <a:pPr algn="ctr"/>
            <a:r>
              <a:rPr lang="en-US" sz="6000" b="1" dirty="0">
                <a:solidFill>
                  <a:srgbClr val="002060"/>
                </a:solidFill>
              </a:rPr>
              <a:t>VALUES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1513" y="2356217"/>
            <a:ext cx="28264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</a:rPr>
              <a:t>HONOR </a:t>
            </a:r>
          </a:p>
          <a:p>
            <a:pPr algn="ctr"/>
            <a:r>
              <a:rPr lang="en-US" sz="6000" b="1" dirty="0">
                <a:solidFill>
                  <a:srgbClr val="002060"/>
                </a:solidFill>
              </a:rPr>
              <a:t>&amp; DUTY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9383" y="5175317"/>
            <a:ext cx="6435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honor and be dutiful to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things that we respect &amp; value</a:t>
            </a:r>
          </a:p>
        </p:txBody>
      </p:sp>
    </p:spTree>
    <p:extLst>
      <p:ext uri="{BB962C8B-B14F-4D97-AF65-F5344CB8AC3E}">
        <p14:creationId xmlns:p14="http://schemas.microsoft.com/office/powerpoint/2010/main" val="16996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7828" y="2481869"/>
            <a:ext cx="74090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www.youtube.com/watch?v=VEIDjB7uyFc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88886" y="878185"/>
            <a:ext cx="7903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Baltimore Ravens' John </a:t>
            </a:r>
            <a:r>
              <a:rPr lang="en-US" sz="4400" dirty="0" err="1">
                <a:solidFill>
                  <a:schemeClr val="accent2"/>
                </a:solidFill>
              </a:rPr>
              <a:t>Harbaugh</a:t>
            </a:r>
            <a:r>
              <a:rPr lang="en-US" sz="4400" dirty="0">
                <a:solidFill>
                  <a:schemeClr val="accent2"/>
                </a:solidFill>
              </a:rPr>
              <a:t> Discusses </a:t>
            </a:r>
            <a:r>
              <a:rPr lang="en-US" sz="4400" u="sng" dirty="0">
                <a:solidFill>
                  <a:schemeClr val="accent2"/>
                </a:solidFill>
              </a:rPr>
              <a:t>Servant Leadership</a:t>
            </a:r>
          </a:p>
        </p:txBody>
      </p:sp>
    </p:spTree>
    <p:extLst>
      <p:ext uri="{BB962C8B-B14F-4D97-AF65-F5344CB8AC3E}">
        <p14:creationId xmlns:p14="http://schemas.microsoft.com/office/powerpoint/2010/main" val="311229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879" y="3894993"/>
            <a:ext cx="71956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www.youtube.com/watch?v=8rBtis7IzF8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8885" y="1607947"/>
            <a:ext cx="7903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Francois </a:t>
            </a:r>
            <a:r>
              <a:rPr lang="en-US" sz="4400" dirty="0" err="1">
                <a:solidFill>
                  <a:schemeClr val="accent2"/>
                </a:solidFill>
              </a:rPr>
              <a:t>Pienaar</a:t>
            </a:r>
            <a:r>
              <a:rPr lang="en-US" sz="4400" dirty="0">
                <a:solidFill>
                  <a:schemeClr val="accent2"/>
                </a:solidFill>
              </a:rPr>
              <a:t> on </a:t>
            </a:r>
            <a:r>
              <a:rPr lang="en-US" sz="4400" dirty="0" smtClean="0">
                <a:solidFill>
                  <a:schemeClr val="accent2"/>
                </a:solidFill>
              </a:rPr>
              <a:t>Nelson Mandela – </a:t>
            </a:r>
            <a:r>
              <a:rPr lang="en-US" sz="4400" u="sng" dirty="0" smtClean="0">
                <a:solidFill>
                  <a:schemeClr val="accent2"/>
                </a:solidFill>
              </a:rPr>
              <a:t>Servant Leadership</a:t>
            </a:r>
            <a:endParaRPr lang="en-US" sz="44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93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4456</TotalTime>
  <Words>370</Words>
  <Application>Microsoft Office PowerPoint</Application>
  <PresentationFormat>On-screen Show (4:3)</PresentationFormat>
  <Paragraphs>91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Times New Roman</vt:lpstr>
      <vt:lpstr>Retrospect</vt:lpstr>
      <vt:lpstr>                  Exemplary,  Inspirational  Leadership</vt:lpstr>
      <vt:lpstr>Behavioral Indicators of  Intellectually Stimulating Leaders</vt:lpstr>
      <vt:lpstr>Leader Intent What Why</vt:lpstr>
      <vt:lpstr>Leader’s Intent </vt:lpstr>
      <vt:lpstr>Behavioral Indicators of  Inspirational Leaders</vt:lpstr>
      <vt:lpstr>PowerPoint Presentation</vt:lpstr>
      <vt:lpstr>PowerPoint Presentation</vt:lpstr>
      <vt:lpstr>PowerPoint Presentation</vt:lpstr>
      <vt:lpstr>PowerPoint Presentation</vt:lpstr>
      <vt:lpstr>We are Marshall – Inspiration </vt:lpstr>
      <vt:lpstr>PowerPoint Presentation</vt:lpstr>
      <vt:lpstr>The Pygmalion Effect</vt:lpstr>
      <vt:lpstr>4 Components of Authentic Leadership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Hannah, Sean T.</dc:creator>
  <cp:lastModifiedBy>Shelton, Kris R.</cp:lastModifiedBy>
  <cp:revision>316</cp:revision>
  <dcterms:created xsi:type="dcterms:W3CDTF">2015-12-10T14:10:33Z</dcterms:created>
  <dcterms:modified xsi:type="dcterms:W3CDTF">2017-07-17T14:11:59Z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F4D2328F-18A6-476B-B451-041A37414D31</vt:lpwstr>
  </property>
  <property fmtid="{D5CDD505-2E9C-101B-9397-08002B2CF9AE}" pid="3" name="ArticulatePath">
    <vt:lpwstr>SLDS_18JUL17_Hannah_Inspirational Leadership</vt:lpwstr>
  </property>
</Properties>
</file>