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  <p:sldMasterId id="2147483815" r:id="rId2"/>
  </p:sldMasterIdLst>
  <p:notesMasterIdLst>
    <p:notesMasterId r:id="rId6"/>
  </p:notesMasterIdLst>
  <p:handoutMasterIdLst>
    <p:handoutMasterId r:id="rId7"/>
  </p:handoutMasterIdLst>
  <p:sldIdLst>
    <p:sldId id="731" r:id="rId3"/>
    <p:sldId id="732" r:id="rId4"/>
    <p:sldId id="733" r:id="rId5"/>
  </p:sldIdLst>
  <p:sldSz cx="9144000" cy="6858000" type="screen4x3"/>
  <p:notesSz cx="7023100" cy="93091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10C633"/>
    <a:srgbClr val="9E7E38"/>
    <a:srgbClr val="12042E"/>
    <a:srgbClr val="CEB756"/>
    <a:srgbClr val="2B5BF5"/>
    <a:srgbClr val="CB901B"/>
    <a:srgbClr val="E09F1E"/>
    <a:srgbClr val="F3C9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182" autoAdjust="0"/>
    <p:restoredTop sz="94671" autoAdjust="0"/>
  </p:normalViewPr>
  <p:slideViewPr>
    <p:cSldViewPr showGuides="1">
      <p:cViewPr varScale="1">
        <p:scale>
          <a:sx n="62" d="100"/>
          <a:sy n="62" d="100"/>
        </p:scale>
        <p:origin x="134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9" y="7"/>
            <a:ext cx="3043979" cy="466257"/>
          </a:xfrm>
          <a:prstGeom prst="rect">
            <a:avLst/>
          </a:prstGeom>
        </p:spPr>
        <p:txBody>
          <a:bodyPr vert="horz" lIns="91538" tIns="45769" rIns="91538" bIns="4576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40" y="7"/>
            <a:ext cx="3043979" cy="466257"/>
          </a:xfrm>
          <a:prstGeom prst="rect">
            <a:avLst/>
          </a:prstGeom>
        </p:spPr>
        <p:txBody>
          <a:bodyPr vert="horz" lIns="91538" tIns="45769" rIns="91538" bIns="45769" rtlCol="0"/>
          <a:lstStyle>
            <a:lvl1pPr algn="r">
              <a:defRPr sz="1200"/>
            </a:lvl1pPr>
          </a:lstStyle>
          <a:p>
            <a:fld id="{B6ECCA5A-65C8-4095-8F5D-C6F3268E4640}" type="datetimeFigureOut">
              <a:rPr lang="en-US" smtClean="0"/>
              <a:t>8/22/2017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9" y="8841248"/>
            <a:ext cx="3043979" cy="466257"/>
          </a:xfrm>
          <a:prstGeom prst="rect">
            <a:avLst/>
          </a:prstGeom>
        </p:spPr>
        <p:txBody>
          <a:bodyPr vert="horz" lIns="91538" tIns="45769" rIns="91538" bIns="4576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40" y="8841248"/>
            <a:ext cx="3043979" cy="466257"/>
          </a:xfrm>
          <a:prstGeom prst="rect">
            <a:avLst/>
          </a:prstGeom>
        </p:spPr>
        <p:txBody>
          <a:bodyPr vert="horz" lIns="91538" tIns="45769" rIns="91538" bIns="45769" rtlCol="0" anchor="b"/>
          <a:lstStyle>
            <a:lvl1pPr algn="r">
              <a:defRPr sz="1200"/>
            </a:lvl1pPr>
          </a:lstStyle>
          <a:p>
            <a:fld id="{5E255DBF-D1E3-4C04-8842-282F23B808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934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78" tIns="46638" rIns="93278" bIns="46638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5" y="1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78" tIns="46638" rIns="93278" bIns="4663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5"/>
            <a:ext cx="561848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78" tIns="46638" rIns="93278" bIns="466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42032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78" tIns="46638" rIns="93278" bIns="46638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5" y="8842032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78" tIns="46638" rIns="93278" bIns="4663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05D2C9AA-5EAF-4216-8CE1-F175232298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3540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342900"/>
            <a:ext cx="45720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0A3E3-A3A7-417F-92D6-46501DFB7D44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8259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706A1-C2B1-407E-9C2C-E9BBF62EBE25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56427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1775" y="314325"/>
            <a:ext cx="2032000" cy="6022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4188" y="314325"/>
            <a:ext cx="5945187" cy="6022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5994F-C224-409E-86A1-DAC80547C9AF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1965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3" y="314325"/>
            <a:ext cx="8101012" cy="10366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84188" y="1412875"/>
            <a:ext cx="8129587" cy="4924425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C3522-E19D-49A1-9ADC-AE18FFA5B9FC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2776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626225" y="6424613"/>
            <a:ext cx="2133600" cy="365125"/>
          </a:xfrm>
        </p:spPr>
        <p:txBody>
          <a:bodyPr anchor="ctr"/>
          <a:lstStyle>
            <a:lvl1pPr>
              <a:defRPr sz="1400" b="1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>
              <a:defRPr/>
            </a:pPr>
            <a:fld id="{E0341D52-4CAD-4EFB-928E-4A65B38E7BD0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581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l" eaLnBrk="0" hangingPunct="0">
              <a:spcBef>
                <a:spcPct val="0"/>
              </a:spcBef>
              <a:defRPr/>
            </a:pPr>
            <a:endParaRPr lang="en-US" sz="3000" dirty="0">
              <a:solidFill>
                <a:srgbClr val="000000"/>
              </a:solidFill>
              <a:latin typeface="Gill Sans" pitchFamily="-84" charset="0"/>
              <a:sym typeface="Gill Sans" pitchFamily="-84" charset="0"/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l" eaLnBrk="0" hangingPunct="0">
              <a:spcBef>
                <a:spcPct val="0"/>
              </a:spcBef>
              <a:defRPr/>
            </a:pPr>
            <a:endParaRPr lang="en-US" sz="3000" dirty="0">
              <a:solidFill>
                <a:srgbClr val="000000"/>
              </a:solidFill>
              <a:latin typeface="Gill Sans" pitchFamily="-84" charset="0"/>
              <a:sym typeface="Gill Sans" pitchFamily="-84" charset="0"/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0E86-8C3D-43D5-980C-F864D2B45225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178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6172200"/>
            <a:ext cx="9140825" cy="685800"/>
          </a:xfrm>
          <a:prstGeom prst="rect">
            <a:avLst/>
          </a:prstGeom>
          <a:solidFill>
            <a:srgbClr val="9E7E38"/>
          </a:solidFill>
          <a:ln w="9525">
            <a:solidFill>
              <a:srgbClr val="9E7E3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solidFill>
                <a:srgbClr val="9E7E38"/>
              </a:solidFill>
              <a:cs typeface="Arial" charset="0"/>
            </a:endParaRPr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2286000" y="2284413"/>
            <a:ext cx="4570413" cy="0"/>
          </a:xfrm>
          <a:prstGeom prst="line">
            <a:avLst/>
          </a:prstGeom>
          <a:noFill/>
          <a:ln w="25400">
            <a:solidFill>
              <a:srgbClr val="9E7E3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solidFill>
                <a:srgbClr val="9E7E38"/>
              </a:solidFill>
              <a:cs typeface="Arial" charset="0"/>
            </a:endParaRPr>
          </a:p>
        </p:txBody>
      </p:sp>
      <p:pic>
        <p:nvPicPr>
          <p:cNvPr id="6" name="Picture 10" descr="wf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300" y="4191000"/>
            <a:ext cx="28194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5613"/>
            <a:ext cx="7772400" cy="1600200"/>
          </a:xfrm>
        </p:spPr>
        <p:txBody>
          <a:bodyPr anchor="b"/>
          <a:lstStyle>
            <a:lvl1pPr algn="ctr">
              <a:defRPr sz="4000">
                <a:latin typeface="Times New Roman" pitchFamily="18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513013"/>
            <a:ext cx="6400800" cy="914400"/>
          </a:xfrm>
        </p:spPr>
        <p:txBody>
          <a:bodyPr/>
          <a:lstStyle>
            <a:lvl1pPr algn="ctr">
              <a:defRPr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457200" y="6169025"/>
            <a:ext cx="8229600" cy="6858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6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FFFDE8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8999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8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38558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654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119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733A8-B2A4-4F00-B343-8C2500A4904D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845728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076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27924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38919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16932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449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0"/>
            <a:ext cx="2055812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0"/>
            <a:ext cx="60198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348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9E7E38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9E7E38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BEA37DF-0885-402E-B511-CE048B3B771A}" type="slidenum">
              <a:rPr lang="en-US" altLang="en-US">
                <a:solidFill>
                  <a:srgbClr val="9E7E38"/>
                </a:solidFill>
              </a:rPr>
              <a:pPr/>
              <a:t>‹#›</a:t>
            </a:fld>
            <a:endParaRPr lang="en-US" altLang="en-US" dirty="0">
              <a:solidFill>
                <a:srgbClr val="9E7E3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6671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843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342900"/>
            <a:ext cx="45720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60A54-347A-4AA4-8EAF-172136DB4577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54720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4188" y="1412875"/>
            <a:ext cx="3987800" cy="4924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4388" y="1412875"/>
            <a:ext cx="3989387" cy="4924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035CE-BC2C-45B9-86D8-3C07837BA5C4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01684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97473-DF3E-47FA-AE9C-1A9209FD6825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93867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37CFC-B3AB-4074-8A26-F695A27C87A7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00974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0815B-462D-4705-A64B-D32CDFED4F32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80955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4756B-1367-49D0-8F22-635BF73C186F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47518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71B4F-9D03-4F8C-A079-EC06B63F1E1E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5151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3713" y="314325"/>
            <a:ext cx="8101012" cy="103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695" tIns="35695" rIns="35695" bIns="356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188" y="1412875"/>
            <a:ext cx="81295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695" tIns="35695" rIns="35695" bIns="35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2" name="Rectangle 4" descr="Light upward diagonal"/>
          <p:cNvSpPr>
            <a:spLocks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pattFill prst="ltUpDiag">
            <a:fgClr>
              <a:srgbClr val="083868"/>
            </a:fgClr>
            <a:bgClr>
              <a:srgbClr val="295582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endParaRPr lang="en-US" altLang="en-US" dirty="0"/>
          </a:p>
        </p:txBody>
      </p:sp>
      <p:sp>
        <p:nvSpPr>
          <p:cNvPr id="2053" name="Text Box 5"/>
          <p:cNvSpPr txBox="1">
            <a:spLocks/>
          </p:cNvSpPr>
          <p:nvPr/>
        </p:nvSpPr>
        <p:spPr bwMode="auto">
          <a:xfrm>
            <a:off x="7929563" y="493713"/>
            <a:ext cx="374650" cy="214312"/>
          </a:xfrm>
          <a:prstGeom prst="rect">
            <a:avLst/>
          </a:prstGeom>
          <a:noFill/>
          <a:ln>
            <a:noFill/>
          </a:ln>
          <a:extLst/>
        </p:spPr>
        <p:txBody>
          <a:bodyPr lIns="64255" tIns="32126" rIns="64255" bIns="32126">
            <a:spAutoFit/>
          </a:bodyPr>
          <a:lstStyle>
            <a:lvl1pPr defTabSz="642938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1pPr>
            <a:lvl2pPr marL="742950" indent="-285750" defTabSz="642938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2pPr>
            <a:lvl3pPr marL="1143000" indent="-228600" defTabSz="642938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3pPr>
            <a:lvl4pPr marL="1600200" indent="-228600" defTabSz="642938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4pPr>
            <a:lvl5pPr marL="2057400" indent="-228600" defTabSz="642938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EE2B8B51-11A9-44EA-8264-EC37928A0575}" type="slidenum">
              <a:rPr lang="en-US" altLang="en-US" sz="1000" smtClean="0">
                <a:solidFill>
                  <a:srgbClr val="FFFFFF"/>
                </a:solidFill>
                <a:latin typeface="Arial" panose="020B0604020202020204" pitchFamily="34" charset="0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altLang="en-US" sz="10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6575" y="6534150"/>
            <a:ext cx="21336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spcBef>
                <a:spcPct val="0"/>
              </a:spcBef>
              <a:defRPr/>
            </a:pPr>
            <a:fld id="{D4067AA8-4752-485D-8B1F-A573595089C7}" type="slidenum">
              <a:rPr lang="en-US" altLang="en-US">
                <a:solidFill>
                  <a:srgbClr val="FFFFFF"/>
                </a:solidFill>
                <a:sym typeface="Gill Sans" pitchFamily="-84" charset="0"/>
              </a:rPr>
              <a:pPr>
                <a:spcBef>
                  <a:spcPct val="0"/>
                </a:spcBef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  <a:sym typeface="Gill Sans" pitchFamily="-84" charset="0"/>
            </a:endParaRPr>
          </a:p>
        </p:txBody>
      </p:sp>
      <p:sp>
        <p:nvSpPr>
          <p:cNvPr id="2055" name="TextBox 7"/>
          <p:cNvSpPr txBox="1">
            <a:spLocks noChangeArrowheads="1"/>
          </p:cNvSpPr>
          <p:nvPr userDrawn="1"/>
        </p:nvSpPr>
        <p:spPr bwMode="auto">
          <a:xfrm>
            <a:off x="23813" y="6465888"/>
            <a:ext cx="4573587" cy="3683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9pPr>
          </a:lstStyle>
          <a:p>
            <a:pPr algn="l" eaLnBrk="1" hangingPunct="1">
              <a:spcBef>
                <a:spcPct val="0"/>
              </a:spcBef>
              <a:defRPr/>
            </a:pPr>
            <a:r>
              <a:rPr lang="en-US" sz="1800" dirty="0">
                <a:solidFill>
                  <a:srgbClr val="FFFFFF"/>
                </a:solidFill>
                <a:latin typeface="Goudy Old Style" charset="0"/>
              </a:rPr>
              <a:t>Brookings Executive Education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632575" y="6457950"/>
            <a:ext cx="2093913" cy="3841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9pPr>
          </a:lstStyle>
          <a:p>
            <a:pPr algn="l" eaLnBrk="1" hangingPunct="1">
              <a:spcBef>
                <a:spcPct val="0"/>
              </a:spcBef>
              <a:defRPr/>
            </a:pPr>
            <a:r>
              <a:rPr lang="en-US" sz="1900" dirty="0">
                <a:solidFill>
                  <a:srgbClr val="FFFFFF"/>
                </a:solidFill>
                <a:latin typeface="Goudy Old Style" pitchFamily="18" charset="0"/>
              </a:rPr>
              <a:t>Leading Thinking®</a:t>
            </a:r>
          </a:p>
        </p:txBody>
      </p:sp>
    </p:spTree>
    <p:extLst>
      <p:ext uri="{BB962C8B-B14F-4D97-AF65-F5344CB8AC3E}">
        <p14:creationId xmlns:p14="http://schemas.microsoft.com/office/powerpoint/2010/main" val="384771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defTabSz="642938" rtl="0" eaLnBrk="0" fontAlgn="base" hangingPunct="0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+mj-lt"/>
          <a:ea typeface="+mj-ea"/>
          <a:cs typeface="ヒラギノ明朝 Pro W3" charset="0"/>
        </a:defRPr>
      </a:lvl1pPr>
      <a:lvl2pPr algn="ctr" defTabSz="642938" rtl="0" eaLnBrk="0" fontAlgn="base" hangingPunct="0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Georgia" pitchFamily="18" charset="0"/>
          <a:ea typeface="ヒラギノ明朝 Pro W3" pitchFamily="96" charset="-128"/>
          <a:cs typeface="ヒラギノ明朝 Pro W3" charset="0"/>
        </a:defRPr>
      </a:lvl2pPr>
      <a:lvl3pPr algn="ctr" defTabSz="642938" rtl="0" eaLnBrk="0" fontAlgn="base" hangingPunct="0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Georgia" pitchFamily="18" charset="0"/>
          <a:ea typeface="ヒラギノ明朝 Pro W3" pitchFamily="96" charset="-128"/>
          <a:cs typeface="ヒラギノ明朝 Pro W3" charset="0"/>
        </a:defRPr>
      </a:lvl3pPr>
      <a:lvl4pPr algn="ctr" defTabSz="642938" rtl="0" eaLnBrk="0" fontAlgn="base" hangingPunct="0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Georgia" pitchFamily="18" charset="0"/>
          <a:ea typeface="ヒラギノ明朝 Pro W3" pitchFamily="96" charset="-128"/>
          <a:cs typeface="ヒラギノ明朝 Pro W3" charset="0"/>
        </a:defRPr>
      </a:lvl4pPr>
      <a:lvl5pPr algn="ctr" defTabSz="642938" rtl="0" eaLnBrk="0" fontAlgn="base" hangingPunct="0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Georgia" pitchFamily="18" charset="0"/>
          <a:ea typeface="ヒラギノ明朝 Pro W3" pitchFamily="96" charset="-128"/>
          <a:cs typeface="ヒラギノ明朝 Pro W3" charset="0"/>
        </a:defRPr>
      </a:lvl5pPr>
      <a:lvl6pPr marL="457200" algn="ctr" defTabSz="642938" rtl="0" fontAlgn="base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6pPr>
      <a:lvl7pPr marL="914400" algn="ctr" defTabSz="642938" rtl="0" fontAlgn="base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7pPr>
      <a:lvl8pPr marL="1371600" algn="ctr" defTabSz="642938" rtl="0" fontAlgn="base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8pPr>
      <a:lvl9pPr marL="1828800" algn="ctr" defTabSz="642938" rtl="0" fontAlgn="base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9pPr>
    </p:titleStyle>
    <p:bodyStyle>
      <a:lvl1pPr marL="588963" indent="-401638" algn="l" defTabSz="642938" rtl="0" eaLnBrk="0" fontAlgn="base" hangingPunct="0">
        <a:spcBef>
          <a:spcPct val="0"/>
        </a:spcBef>
        <a:spcAft>
          <a:spcPct val="20000"/>
        </a:spcAft>
        <a:buClr>
          <a:srgbClr val="295582"/>
        </a:buClr>
        <a:buFont typeface="Wingdings 3" panose="05040102010807070707" pitchFamily="18" charset="2"/>
        <a:buChar char="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901700" indent="-401638" algn="l" defTabSz="642938" rtl="0" eaLnBrk="0" fontAlgn="base" hangingPunct="0">
        <a:spcBef>
          <a:spcPct val="0"/>
        </a:spcBef>
        <a:spcAft>
          <a:spcPct val="20000"/>
        </a:spcAft>
        <a:buClr>
          <a:srgbClr val="295582"/>
        </a:buClr>
        <a:buChar char="»"/>
        <a:defRPr sz="24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214438" indent="-401638" algn="l" defTabSz="642938" rtl="0" eaLnBrk="0" fontAlgn="base" hangingPunct="0">
        <a:spcBef>
          <a:spcPct val="0"/>
        </a:spcBef>
        <a:spcAft>
          <a:spcPct val="20000"/>
        </a:spcAft>
        <a:buClr>
          <a:srgbClr val="295582"/>
        </a:buClr>
        <a:buChar char="–"/>
        <a:defRPr sz="2400"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527175" indent="-401638" algn="l" defTabSz="642938" rtl="0" eaLnBrk="0" fontAlgn="base" hangingPunct="0">
        <a:spcBef>
          <a:spcPct val="0"/>
        </a:spcBef>
        <a:spcAft>
          <a:spcPct val="20000"/>
        </a:spcAft>
        <a:buClr>
          <a:srgbClr val="295582"/>
        </a:buClr>
        <a:buChar char="›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1839913" indent="-401638" algn="l" defTabSz="642938" rtl="0" eaLnBrk="0" fontAlgn="base" hangingPunct="0">
        <a:spcBef>
          <a:spcPct val="0"/>
        </a:spcBef>
        <a:spcAft>
          <a:spcPct val="20000"/>
        </a:spcAft>
        <a:buClr>
          <a:srgbClr val="295582"/>
        </a:buClr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297113" indent="-401638" algn="l" defTabSz="642938" rtl="0" fontAlgn="base">
        <a:spcBef>
          <a:spcPct val="0"/>
        </a:spcBef>
        <a:spcAft>
          <a:spcPct val="20000"/>
        </a:spcAft>
        <a:buClr>
          <a:srgbClr val="295582"/>
        </a:buClr>
        <a:buFont typeface="Times" pitchFamily="18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754313" indent="-401638" algn="l" defTabSz="642938" rtl="0" fontAlgn="base">
        <a:spcBef>
          <a:spcPct val="0"/>
        </a:spcBef>
        <a:spcAft>
          <a:spcPct val="20000"/>
        </a:spcAft>
        <a:buClr>
          <a:srgbClr val="295582"/>
        </a:buClr>
        <a:buFont typeface="Times" pitchFamily="18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3211513" indent="-401638" algn="l" defTabSz="642938" rtl="0" fontAlgn="base">
        <a:spcBef>
          <a:spcPct val="0"/>
        </a:spcBef>
        <a:spcAft>
          <a:spcPct val="20000"/>
        </a:spcAft>
        <a:buClr>
          <a:srgbClr val="295582"/>
        </a:buClr>
        <a:buFont typeface="Times" pitchFamily="18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668713" indent="-401638" algn="l" defTabSz="642938" rtl="0" fontAlgn="base">
        <a:spcBef>
          <a:spcPct val="0"/>
        </a:spcBef>
        <a:spcAft>
          <a:spcPct val="20000"/>
        </a:spcAft>
        <a:buClr>
          <a:srgbClr val="295582"/>
        </a:buClr>
        <a:buFont typeface="Times" pitchFamily="18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600200"/>
            <a:ext cx="8226425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Subhead Goes Here</a:t>
            </a:r>
          </a:p>
          <a:p>
            <a:pPr lvl="0"/>
            <a:endParaRPr lang="en-US" dirty="0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98813" y="0"/>
            <a:ext cx="54848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TITLE GOES HERE</a:t>
            </a:r>
          </a:p>
        </p:txBody>
      </p:sp>
      <p:sp>
        <p:nvSpPr>
          <p:cNvPr id="1029" name="Rectangle 9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solidFill>
                <a:srgbClr val="9E7E38"/>
              </a:solidFill>
              <a:cs typeface="Arial" charset="0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533400" y="6400800"/>
            <a:ext cx="4037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dirty="0" smtClean="0">
                <a:solidFill>
                  <a:srgbClr val="9E7E38"/>
                </a:solidFill>
                <a:cs typeface="Arial" charset="0"/>
              </a:rPr>
              <a:t>Wake Forest University</a:t>
            </a:r>
            <a:endParaRPr lang="en-US" sz="1800" dirty="0">
              <a:solidFill>
                <a:srgbClr val="9E7E38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29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</p:sldLayoutIdLst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400">
          <a:solidFill>
            <a:srgbClr val="040400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1165225" indent="-533400" algn="l" rtl="0" eaLnBrk="1" fontAlgn="base" hangingPunct="1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736725" indent="-4572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3pPr>
      <a:lvl4pPr marL="22320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7273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31845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36417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40989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45561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1638300" y="40583"/>
            <a:ext cx="5867400" cy="801688"/>
          </a:xfrm>
        </p:spPr>
        <p:txBody>
          <a:bodyPr/>
          <a:lstStyle/>
          <a:p>
            <a:pPr algn="ctr"/>
            <a:r>
              <a:rPr lang="en-US" altLang="en-US" sz="3200" b="1" dirty="0" smtClean="0">
                <a:ea typeface="MS PGothic" panose="020B0600070205080204" pitchFamily="34" charset="-128"/>
                <a:cs typeface="Times New Roman" panose="02020603050405020304" pitchFamily="18" charset="0"/>
              </a:rPr>
              <a:t>Goal Approach Assessment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88583" y="549910"/>
            <a:ext cx="8951912" cy="2974975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altLang="en-US" sz="1800" b="1" dirty="0" smtClean="0"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200" b="0" dirty="0" smtClean="0">
                <a:solidFill>
                  <a:schemeClr val="bg1">
                    <a:lumMod val="10000"/>
                  </a:schemeClr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Instructions: Reflect thoughtfully and answer each statement candidly. </a:t>
            </a:r>
            <a:r>
              <a:rPr lang="en-US" altLang="en-US" sz="2200" b="0" u="sng" dirty="0" smtClean="0">
                <a:solidFill>
                  <a:schemeClr val="bg1">
                    <a:lumMod val="10000"/>
                  </a:schemeClr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Judge your degree of agreement with the statements using the scale below: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u="sng" dirty="0" smtClean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endParaRPr lang="en-US" altLang="en-US" sz="2400" dirty="0" smtClean="0"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733425" y="2035175"/>
          <a:ext cx="7646987" cy="944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2425"/>
                <a:gridCol w="1092425"/>
                <a:gridCol w="1256294"/>
                <a:gridCol w="1203802"/>
                <a:gridCol w="1135099"/>
                <a:gridCol w="821455"/>
                <a:gridCol w="1045487"/>
              </a:tblGrid>
              <a:tr h="944563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Strongly </a:t>
                      </a: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Disagree</a:t>
                      </a:r>
                    </a:p>
                    <a:p>
                      <a:pPr algn="ctr"/>
                      <a:endParaRPr lang="en-US" sz="1300" b="1" dirty="0" smtClean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66" marR="91466" marT="45625" marB="45625"/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 smtClean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Disagree</a:t>
                      </a:r>
                    </a:p>
                    <a:p>
                      <a:pPr algn="ctr"/>
                      <a:endParaRPr lang="en-US" sz="1300" b="1" dirty="0" smtClean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66" marR="91466" marT="45625" marB="45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Somewhat</a:t>
                      </a: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Disagree</a:t>
                      </a:r>
                    </a:p>
                    <a:p>
                      <a:pPr algn="ctr"/>
                      <a:endParaRPr lang="en-US" sz="1300" b="1" dirty="0" smtClean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3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66" marR="91466" marT="45625" marB="45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Neither Agree</a:t>
                      </a:r>
                      <a:r>
                        <a:rPr lang="en-US" sz="1300" b="1" baseline="0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nor Disagree</a:t>
                      </a: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4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66" marR="91466" marT="45625" marB="45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Somewhat</a:t>
                      </a: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Agree</a:t>
                      </a:r>
                    </a:p>
                    <a:p>
                      <a:pPr algn="ctr"/>
                      <a:endParaRPr lang="en-US" sz="1300" b="1" dirty="0" smtClean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5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66" marR="91466" marT="45625" marB="45625"/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 smtClean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Agree</a:t>
                      </a:r>
                    </a:p>
                    <a:p>
                      <a:pPr algn="ctr"/>
                      <a:endParaRPr lang="en-US" sz="1300" b="1" dirty="0" smtClean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6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66" marR="91466" marT="45625" marB="45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Strongly</a:t>
                      </a: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Agree</a:t>
                      </a:r>
                    </a:p>
                    <a:p>
                      <a:pPr algn="ctr"/>
                      <a:endParaRPr lang="en-US" sz="1300" b="1" dirty="0" smtClean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7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66" marR="91466" marT="45625" marB="45625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8606" y="3129662"/>
            <a:ext cx="8586787" cy="31762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200" dirty="0">
                <a:solidFill>
                  <a:srgbClr val="FFFDE8">
                    <a:lumMod val="10000"/>
                  </a:srgbClr>
                </a:solidFill>
                <a:latin typeface="Franklin Gothic"/>
                <a:cs typeface="Times New Roman" panose="02020603050405020304" pitchFamily="18" charset="0"/>
              </a:rPr>
              <a:t>___ </a:t>
            </a:r>
            <a:r>
              <a:rPr lang="en-US" sz="2200" dirty="0">
                <a:solidFill>
                  <a:srgbClr val="FFFDE8">
                    <a:lumMod val="10000"/>
                  </a:srgbClr>
                </a:solidFill>
                <a:latin typeface="Arial"/>
                <a:cs typeface="Times New Roman" panose="02020603050405020304" pitchFamily="18" charset="0"/>
              </a:rPr>
              <a:t>1. The things I enjoy most are the things that I do best.</a:t>
            </a:r>
          </a:p>
          <a:p>
            <a:pPr algn="l">
              <a:defRPr/>
            </a:pPr>
            <a:r>
              <a:rPr lang="en-US" sz="2200" dirty="0">
                <a:solidFill>
                  <a:srgbClr val="FFFDE8">
                    <a:lumMod val="10000"/>
                  </a:srgbClr>
                </a:solidFill>
                <a:latin typeface="Arial"/>
                <a:cs typeface="Times New Roman" panose="02020603050405020304" pitchFamily="18" charset="0"/>
              </a:rPr>
              <a:t>___ 2. The opportunity to do challenging work is important to me.</a:t>
            </a:r>
          </a:p>
          <a:p>
            <a:pPr marL="914400" indent="-914400" algn="l">
              <a:defRPr/>
            </a:pPr>
            <a:r>
              <a:rPr lang="en-US" sz="2200" dirty="0">
                <a:solidFill>
                  <a:srgbClr val="FFFDE8">
                    <a:lumMod val="10000"/>
                  </a:srgbClr>
                </a:solidFill>
                <a:latin typeface="Arial"/>
                <a:cs typeface="Times New Roman" panose="02020603050405020304" pitchFamily="18" charset="0"/>
              </a:rPr>
              <a:t>___ 3. The opinions others have about how well I can do certain things are important to me.</a:t>
            </a:r>
          </a:p>
          <a:p>
            <a:pPr marL="914400" indent="-914400" algn="l">
              <a:defRPr/>
            </a:pPr>
            <a:r>
              <a:rPr lang="en-US" sz="2200" dirty="0">
                <a:solidFill>
                  <a:srgbClr val="FFFDE8">
                    <a:lumMod val="10000"/>
                  </a:srgbClr>
                </a:solidFill>
                <a:latin typeface="Arial"/>
                <a:cs typeface="Times New Roman" panose="02020603050405020304" pitchFamily="18" charset="0"/>
              </a:rPr>
              <a:t>___4.  When I fail to complete a task, I plan to try harder the next time I work on it.</a:t>
            </a:r>
          </a:p>
          <a:p>
            <a:pPr marL="914400" indent="-914400" algn="l">
              <a:defRPr/>
            </a:pPr>
            <a:r>
              <a:rPr lang="en-US" sz="2200" dirty="0">
                <a:solidFill>
                  <a:srgbClr val="FFFDE8">
                    <a:lumMod val="10000"/>
                  </a:srgbClr>
                </a:solidFill>
                <a:latin typeface="Arial"/>
                <a:cs typeface="Times New Roman" panose="02020603050405020304" pitchFamily="18" charset="0"/>
              </a:rPr>
              <a:t>___5. I feel smart when I do something without making mistakes.</a:t>
            </a:r>
          </a:p>
          <a:p>
            <a:pPr marL="914400" indent="-914400" algn="l">
              <a:defRPr/>
            </a:pPr>
            <a:r>
              <a:rPr lang="en-US" sz="2200" dirty="0">
                <a:solidFill>
                  <a:srgbClr val="FFFDE8">
                    <a:lumMod val="10000"/>
                  </a:srgbClr>
                </a:solidFill>
                <a:latin typeface="Arial"/>
                <a:cs typeface="Times New Roman" panose="02020603050405020304" pitchFamily="18" charset="0"/>
              </a:rPr>
              <a:t>___6. I prefer to work on tasks that force me to learn new </a:t>
            </a:r>
            <a:r>
              <a:rPr lang="en-US" sz="2200" dirty="0" smtClean="0">
                <a:solidFill>
                  <a:srgbClr val="FFFDE8">
                    <a:lumMod val="10000"/>
                  </a:srgbClr>
                </a:solidFill>
                <a:latin typeface="Arial"/>
                <a:cs typeface="Times New Roman" panose="02020603050405020304" pitchFamily="18" charset="0"/>
              </a:rPr>
              <a:t>things</a:t>
            </a:r>
            <a:r>
              <a:rPr lang="en-US" dirty="0" smtClean="0">
                <a:solidFill>
                  <a:srgbClr val="FFFDE8">
                    <a:lumMod val="10000"/>
                  </a:srgbClr>
                </a:solidFill>
                <a:latin typeface="Arial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FFFDE8">
                  <a:lumMod val="10000"/>
                </a:srgbClr>
              </a:solidFill>
              <a:latin typeface="Arial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744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974850" y="24150"/>
            <a:ext cx="7192963" cy="801688"/>
          </a:xfrm>
        </p:spPr>
        <p:txBody>
          <a:bodyPr/>
          <a:lstStyle/>
          <a:p>
            <a:pPr algn="ctr"/>
            <a:r>
              <a:rPr lang="en-US" altLang="en-US" sz="3200" b="1" dirty="0" smtClean="0">
                <a:ea typeface="MS PGothic" panose="020B0600070205080204" pitchFamily="34" charset="-128"/>
                <a:cs typeface="Times New Roman" panose="02020603050405020304" pitchFamily="18" charset="0"/>
              </a:rPr>
              <a:t>Goal Approach Assessment (cont.)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100013" y="527050"/>
            <a:ext cx="8951912" cy="2974975"/>
          </a:xfrm>
        </p:spPr>
        <p:txBody>
          <a:bodyPr/>
          <a:lstStyle/>
          <a:p>
            <a:pPr marL="0" indent="0">
              <a:buFont typeface="Arial" pitchFamily="34" charset="0"/>
              <a:buNone/>
              <a:defRPr/>
            </a:pPr>
            <a:endParaRPr lang="en-US" altLang="en-US" sz="1800" b="1" dirty="0" smtClean="0">
              <a:latin typeface="+mj-lt"/>
              <a:ea typeface="MS PGothic" pitchFamily="34" charset="-128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altLang="en-US" sz="2200" b="0" dirty="0" smtClean="0">
                <a:solidFill>
                  <a:schemeClr val="bg1">
                    <a:lumMod val="10000"/>
                  </a:schemeClr>
                </a:solidFill>
                <a:ea typeface="MS PGothic" pitchFamily="34" charset="-128"/>
                <a:cs typeface="Times New Roman" pitchFamily="18" charset="0"/>
              </a:rPr>
              <a:t>Instructions: Reflect thoughtfully and answer each statement candidly. </a:t>
            </a:r>
            <a:r>
              <a:rPr lang="en-US" altLang="en-US" sz="2200" b="0" u="sng" dirty="0" smtClean="0">
                <a:solidFill>
                  <a:schemeClr val="bg1">
                    <a:lumMod val="10000"/>
                  </a:schemeClr>
                </a:solidFill>
                <a:ea typeface="MS PGothic" pitchFamily="34" charset="-128"/>
                <a:cs typeface="Times New Roman" pitchFamily="18" charset="0"/>
              </a:rPr>
              <a:t>Judge your degree of agreement with the statements using the scale below:</a:t>
            </a:r>
          </a:p>
          <a:p>
            <a:pPr marL="0" indent="0">
              <a:buFont typeface="Arial" pitchFamily="34" charset="0"/>
              <a:buNone/>
              <a:defRPr/>
            </a:pPr>
            <a:r>
              <a:rPr lang="en-US" altLang="en-US" sz="2400" u="sng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endParaRPr lang="en-US" altLang="en-US" sz="2400" dirty="0" smtClean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32790" name="TextBox 4"/>
          <p:cNvSpPr txBox="1">
            <a:spLocks noChangeArrowheads="1"/>
          </p:cNvSpPr>
          <p:nvPr/>
        </p:nvSpPr>
        <p:spPr bwMode="auto">
          <a:xfrm>
            <a:off x="198438" y="2968461"/>
            <a:ext cx="8747125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95338" indent="-795338">
              <a:spcAft>
                <a:spcPct val="20000"/>
              </a:spcAft>
              <a:buClr>
                <a:srgbClr val="295582"/>
              </a:buClr>
              <a:buFont typeface="Wingdings 3" pitchFamily="18" charset="2"/>
              <a:buChar char=""/>
              <a:defRPr sz="28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1pPr>
            <a:lvl2pPr marL="742950" indent="-285750">
              <a:spcAft>
                <a:spcPct val="20000"/>
              </a:spcAft>
              <a:buClr>
                <a:srgbClr val="295582"/>
              </a:buClr>
              <a:buChar char="»"/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2pPr>
            <a:lvl3pPr marL="1143000" indent="-228600">
              <a:spcAft>
                <a:spcPct val="20000"/>
              </a:spcAft>
              <a:buClr>
                <a:srgbClr val="295582"/>
              </a:buClr>
              <a:buChar char="–"/>
              <a:defRPr sz="24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3pPr>
            <a:lvl4pPr marL="1600200" indent="-228600">
              <a:spcAft>
                <a:spcPct val="20000"/>
              </a:spcAft>
              <a:buClr>
                <a:srgbClr val="295582"/>
              </a:buClr>
              <a:buChar char="›"/>
              <a:defRPr sz="20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4pPr>
            <a:lvl5pPr marL="2057400" indent="-228600">
              <a:spcAft>
                <a:spcPct val="20000"/>
              </a:spcAft>
              <a:buClr>
                <a:srgbClr val="295582"/>
              </a:buClr>
              <a:buFont typeface="Times" pitchFamily="-8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itchFamily="-8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itchFamily="-8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itchFamily="-8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rgbClr val="295582"/>
              </a:buClr>
              <a:buFont typeface="Times" pitchFamily="-8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</a:defRPr>
            </a:lvl9pPr>
          </a:lstStyle>
          <a:p>
            <a:pPr algn="l"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2200" dirty="0" smtClean="0">
                <a:solidFill>
                  <a:srgbClr val="FFFDE8">
                    <a:lumMod val="10000"/>
                  </a:srgbClr>
                </a:solidFill>
                <a:latin typeface="Arial"/>
                <a:ea typeface="MS PGothic" pitchFamily="34" charset="-128"/>
                <a:cs typeface="Times New Roman" pitchFamily="18" charset="0"/>
              </a:rPr>
              <a:t>___ 7. I like to be fairly confident that I can perform a task before I attempt it.</a:t>
            </a:r>
          </a:p>
          <a:p>
            <a:pPr algn="l"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2200" dirty="0" smtClean="0">
                <a:solidFill>
                  <a:srgbClr val="FFFDE8">
                    <a:lumMod val="10000"/>
                  </a:srgbClr>
                </a:solidFill>
                <a:latin typeface="Arial"/>
                <a:ea typeface="MS PGothic" pitchFamily="34" charset="-128"/>
                <a:cs typeface="Times New Roman" pitchFamily="18" charset="0"/>
              </a:rPr>
              <a:t>___ 8. The opportunity to learn new things is important to me.</a:t>
            </a:r>
          </a:p>
          <a:p>
            <a:pPr algn="l"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2200" dirty="0" smtClean="0">
                <a:solidFill>
                  <a:srgbClr val="FFFDE8">
                    <a:lumMod val="10000"/>
                  </a:srgbClr>
                </a:solidFill>
                <a:latin typeface="Arial"/>
                <a:ea typeface="MS PGothic" pitchFamily="34" charset="-128"/>
                <a:cs typeface="Times New Roman" pitchFamily="18" charset="0"/>
              </a:rPr>
              <a:t>___ 9.  I like to work on tasks that I have done well in the past.</a:t>
            </a:r>
          </a:p>
          <a:p>
            <a:pPr algn="l"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2200" dirty="0" smtClean="0">
                <a:solidFill>
                  <a:srgbClr val="FFFDE8">
                    <a:lumMod val="10000"/>
                  </a:srgbClr>
                </a:solidFill>
                <a:latin typeface="Arial"/>
                <a:ea typeface="MS PGothic" pitchFamily="34" charset="-128"/>
                <a:cs typeface="Times New Roman" pitchFamily="18" charset="0"/>
              </a:rPr>
              <a:t>___ 10. I do my best when I am working on difficult tasks.</a:t>
            </a:r>
          </a:p>
          <a:p>
            <a:pPr algn="l"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2200" dirty="0" smtClean="0">
                <a:solidFill>
                  <a:srgbClr val="FFFDE8">
                    <a:lumMod val="10000"/>
                  </a:srgbClr>
                </a:solidFill>
                <a:latin typeface="Arial"/>
                <a:ea typeface="MS PGothic" pitchFamily="34" charset="-128"/>
                <a:cs typeface="Times New Roman" pitchFamily="18" charset="0"/>
              </a:rPr>
              <a:t>___ 11. I feel smart when I can do something better than most people.</a:t>
            </a:r>
          </a:p>
          <a:p>
            <a:pPr algn="l">
              <a:spcAft>
                <a:spcPct val="0"/>
              </a:spcAft>
              <a:buClrTx/>
              <a:buFontTx/>
              <a:buNone/>
              <a:defRPr/>
            </a:pPr>
            <a:r>
              <a:rPr lang="en-US" altLang="en-US" sz="2200" dirty="0" smtClean="0">
                <a:solidFill>
                  <a:srgbClr val="FFFDE8">
                    <a:lumMod val="10000"/>
                  </a:srgbClr>
                </a:solidFill>
                <a:latin typeface="Arial"/>
                <a:ea typeface="MS PGothic" pitchFamily="34" charset="-128"/>
                <a:cs typeface="Times New Roman" pitchFamily="18" charset="0"/>
              </a:rPr>
              <a:t>___ 12. When I have difficulty solving a problem, I enjoy tryin</a:t>
            </a:r>
            <a:r>
              <a:rPr lang="en-US" altLang="en-US" sz="2200" dirty="0" smtClean="0">
                <a:solidFill>
                  <a:srgbClr val="FFFDE8">
                    <a:lumMod val="10000"/>
                  </a:srgbClr>
                </a:solidFill>
                <a:latin typeface="Franklin Gothic"/>
                <a:ea typeface="MS PGothic" pitchFamily="34" charset="-128"/>
                <a:cs typeface="Times New Roman" pitchFamily="18" charset="0"/>
              </a:rPr>
              <a:t>g different approaches to see which one will work.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733425" y="2016939"/>
          <a:ext cx="7646987" cy="944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2425"/>
                <a:gridCol w="1092425"/>
                <a:gridCol w="1256294"/>
                <a:gridCol w="1203802"/>
                <a:gridCol w="1135099"/>
                <a:gridCol w="821455"/>
                <a:gridCol w="1045487"/>
              </a:tblGrid>
              <a:tr h="944562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Strongly </a:t>
                      </a: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Disagree</a:t>
                      </a:r>
                    </a:p>
                    <a:p>
                      <a:pPr algn="ctr"/>
                      <a:endParaRPr lang="en-US" sz="1300" b="1" dirty="0" smtClean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66" marR="91466" marT="45625" marB="45625"/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 smtClean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Disagree</a:t>
                      </a:r>
                    </a:p>
                    <a:p>
                      <a:pPr algn="ctr"/>
                      <a:endParaRPr lang="en-US" sz="1300" b="1" dirty="0" smtClean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66" marR="91466" marT="45625" marB="45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Somewhat</a:t>
                      </a: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Disagree</a:t>
                      </a:r>
                    </a:p>
                    <a:p>
                      <a:pPr algn="ctr"/>
                      <a:endParaRPr lang="en-US" sz="1300" b="1" dirty="0" smtClean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3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66" marR="91466" marT="45625" marB="45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Neither Agree</a:t>
                      </a:r>
                      <a:r>
                        <a:rPr lang="en-US" sz="1300" b="1" baseline="0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nor Disagree</a:t>
                      </a: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4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66" marR="91466" marT="45625" marB="45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Somewhat</a:t>
                      </a: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Agree</a:t>
                      </a:r>
                    </a:p>
                    <a:p>
                      <a:pPr algn="ctr"/>
                      <a:endParaRPr lang="en-US" sz="1300" b="1" dirty="0" smtClean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5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66" marR="91466" marT="45625" marB="45625"/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 smtClean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Agree</a:t>
                      </a:r>
                    </a:p>
                    <a:p>
                      <a:pPr algn="ctr"/>
                      <a:endParaRPr lang="en-US" sz="1300" b="1" dirty="0" smtClean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6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66" marR="91466" marT="45625" marB="45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Strongly</a:t>
                      </a: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Agree</a:t>
                      </a:r>
                    </a:p>
                    <a:p>
                      <a:pPr algn="ctr"/>
                      <a:endParaRPr lang="en-US" sz="1300" b="1" dirty="0" smtClean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300" b="1" dirty="0" smtClean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7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66" marR="91466" marT="45625" marB="45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512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947348" y="-13140"/>
            <a:ext cx="7273290" cy="801688"/>
          </a:xfrm>
        </p:spPr>
        <p:txBody>
          <a:bodyPr/>
          <a:lstStyle/>
          <a:p>
            <a:pPr algn="ctr"/>
            <a:r>
              <a:rPr lang="en-US" altLang="en-US" sz="3200" b="1" dirty="0" smtClean="0">
                <a:ea typeface="MS PGothic" panose="020B0600070205080204" pitchFamily="34" charset="-128"/>
                <a:cs typeface="Times New Roman" panose="02020603050405020304" pitchFamily="18" charset="0"/>
              </a:rPr>
              <a:t>Scoring Goal Approach Assessment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93231" y="932285"/>
            <a:ext cx="8951913" cy="5786438"/>
          </a:xfrm>
        </p:spPr>
        <p:txBody>
          <a:bodyPr/>
          <a:lstStyle/>
          <a:p>
            <a:pPr marL="0" indent="0">
              <a:buFont typeface="Arial" pitchFamily="34" charset="0"/>
              <a:buNone/>
              <a:defRPr/>
            </a:pPr>
            <a:r>
              <a:rPr lang="en-US" altLang="en-US" sz="2300" b="1" dirty="0" smtClean="0">
                <a:solidFill>
                  <a:srgbClr val="0000FF"/>
                </a:solidFill>
                <a:ea typeface="MS PGothic" pitchFamily="34" charset="-128"/>
                <a:cs typeface="Times New Roman" pitchFamily="18" charset="0"/>
              </a:rPr>
              <a:t>Performance Approach Mindset: </a:t>
            </a:r>
            <a:r>
              <a:rPr lang="en-US" altLang="en-US" sz="2300" dirty="0" smtClean="0">
                <a:solidFill>
                  <a:schemeClr val="bg1">
                    <a:lumMod val="10000"/>
                  </a:schemeClr>
                </a:solidFill>
                <a:ea typeface="MS PGothic" pitchFamily="34" charset="-128"/>
                <a:cs typeface="Times New Roman" pitchFamily="18" charset="0"/>
              </a:rPr>
              <a:t>Sum the responses to the odd numbered questions = _____</a:t>
            </a:r>
          </a:p>
          <a:p>
            <a:pPr marL="0" indent="0">
              <a:buFont typeface="Arial" pitchFamily="34" charset="0"/>
              <a:buNone/>
              <a:defRPr/>
            </a:pPr>
            <a:r>
              <a:rPr lang="en-US" altLang="en-US" sz="2300" b="0" dirty="0" smtClean="0">
                <a:solidFill>
                  <a:schemeClr val="bg1">
                    <a:lumMod val="10000"/>
                  </a:schemeClr>
                </a:solidFill>
                <a:ea typeface="MS PGothic" pitchFamily="34" charset="-128"/>
                <a:cs typeface="Times New Roman" pitchFamily="18" charset="0"/>
              </a:rPr>
              <a:t>Reflects a preference for activities within one’s skill set, the desire to avoid risks &amp; mistakes, the tendency to evaluate performance by normative standards, and the belief that talents are </a:t>
            </a:r>
            <a:r>
              <a:rPr lang="en-US" altLang="en-US" sz="2300" b="0" u="sng" dirty="0" smtClean="0">
                <a:solidFill>
                  <a:schemeClr val="bg1">
                    <a:lumMod val="10000"/>
                  </a:schemeClr>
                </a:solidFill>
                <a:ea typeface="MS PGothic" pitchFamily="34" charset="-128"/>
                <a:cs typeface="Times New Roman" pitchFamily="18" charset="0"/>
              </a:rPr>
              <a:t>fixed</a:t>
            </a:r>
            <a:r>
              <a:rPr lang="en-US" altLang="en-US" sz="2300" b="0" dirty="0" smtClean="0">
                <a:solidFill>
                  <a:schemeClr val="bg1">
                    <a:lumMod val="10000"/>
                  </a:schemeClr>
                </a:solidFill>
                <a:ea typeface="MS PGothic" pitchFamily="34" charset="-128"/>
                <a:cs typeface="Times New Roman" pitchFamily="18" charset="0"/>
              </a:rPr>
              <a:t>.</a:t>
            </a:r>
          </a:p>
          <a:p>
            <a:pPr marL="0" indent="0">
              <a:buFont typeface="Arial" pitchFamily="34" charset="0"/>
              <a:buNone/>
              <a:defRPr/>
            </a:pPr>
            <a:r>
              <a:rPr lang="en-US" altLang="en-US" sz="2300" dirty="0" smtClean="0">
                <a:ea typeface="MS PGothic" pitchFamily="34" charset="-128"/>
                <a:cs typeface="Times New Roman" pitchFamily="18" charset="0"/>
              </a:rPr>
              <a:t>	</a:t>
            </a:r>
            <a:endParaRPr lang="en-US" altLang="en-US" sz="2300" u="sng" dirty="0" smtClean="0">
              <a:ea typeface="MS PGothic" pitchFamily="34" charset="-128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altLang="en-US" sz="2300" b="1" dirty="0" smtClean="0">
                <a:solidFill>
                  <a:srgbClr val="0000FF"/>
                </a:solidFill>
                <a:ea typeface="MS PGothic" pitchFamily="34" charset="-128"/>
                <a:cs typeface="Times New Roman" pitchFamily="18" charset="0"/>
              </a:rPr>
              <a:t>Learning Approach Mindset: </a:t>
            </a:r>
            <a:r>
              <a:rPr lang="en-US" altLang="en-US" sz="2300" dirty="0" smtClean="0">
                <a:solidFill>
                  <a:schemeClr val="bg1">
                    <a:lumMod val="10000"/>
                  </a:schemeClr>
                </a:solidFill>
                <a:ea typeface="MS PGothic" pitchFamily="34" charset="-128"/>
                <a:cs typeface="Times New Roman" pitchFamily="18" charset="0"/>
              </a:rPr>
              <a:t>Sum the responses to the even numbered questions = ______</a:t>
            </a:r>
          </a:p>
          <a:p>
            <a:pPr marL="0" indent="0">
              <a:buFont typeface="Arial" pitchFamily="34" charset="0"/>
              <a:buNone/>
              <a:defRPr/>
            </a:pPr>
            <a:r>
              <a:rPr lang="en-US" altLang="en-US" sz="2300" b="0" dirty="0" smtClean="0">
                <a:solidFill>
                  <a:schemeClr val="bg1">
                    <a:lumMod val="10000"/>
                  </a:schemeClr>
                </a:solidFill>
                <a:ea typeface="MS PGothic" pitchFamily="34" charset="-128"/>
                <a:cs typeface="Times New Roman" pitchFamily="18" charset="0"/>
              </a:rPr>
              <a:t>Reflects a preference to engage in challenging activities, a strong desire to improve oneself, the tendency to evaluate one’s performance relative to past episodes of performance, and the belief that talents can be developed.</a:t>
            </a:r>
            <a:endParaRPr lang="en-US" altLang="en-US" sz="1000" dirty="0" smtClean="0">
              <a:ea typeface="MS PGothic" pitchFamily="34" charset="-128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altLang="en-US" sz="1000" dirty="0">
              <a:latin typeface="+mj-lt"/>
              <a:ea typeface="MS PGothic" pitchFamily="34" charset="-128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altLang="en-US" sz="1000" dirty="0" smtClean="0">
              <a:latin typeface="+mj-lt"/>
              <a:ea typeface="MS PGothic" pitchFamily="34" charset="-128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altLang="en-US" sz="1000" dirty="0" smtClean="0">
              <a:solidFill>
                <a:schemeClr val="bg1">
                  <a:lumMod val="10000"/>
                </a:schemeClr>
              </a:solidFill>
              <a:latin typeface="+mj-lt"/>
              <a:ea typeface="MS PGothic" pitchFamily="34" charset="-128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altLang="en-US" sz="1000" dirty="0" smtClean="0">
                <a:solidFill>
                  <a:schemeClr val="bg1">
                    <a:lumMod val="10000"/>
                  </a:schemeClr>
                </a:solidFill>
                <a:latin typeface="+mj-lt"/>
                <a:ea typeface="MS PGothic" pitchFamily="34" charset="-128"/>
                <a:cs typeface="Times New Roman" pitchFamily="18" charset="0"/>
              </a:rPr>
              <a:t>Source: Button, Mathieu, &amp; Zajac (1996). Goal Orientation in Organizational Research: A Conceptual and Empirical Foundation. </a:t>
            </a:r>
            <a:r>
              <a:rPr lang="en-US" altLang="en-US" sz="1000" i="1" dirty="0" smtClean="0">
                <a:solidFill>
                  <a:schemeClr val="bg1">
                    <a:lumMod val="10000"/>
                  </a:schemeClr>
                </a:solidFill>
                <a:latin typeface="+mj-lt"/>
                <a:ea typeface="MS PGothic" pitchFamily="34" charset="-128"/>
                <a:cs typeface="Times New Roman" pitchFamily="18" charset="0"/>
              </a:rPr>
              <a:t>Organizational Behavior &amp; Human Decision Processes, 67(1),</a:t>
            </a:r>
            <a:r>
              <a:rPr lang="en-US" altLang="en-US" sz="1000" dirty="0" smtClean="0">
                <a:solidFill>
                  <a:schemeClr val="bg1">
                    <a:lumMod val="10000"/>
                  </a:schemeClr>
                </a:solidFill>
                <a:latin typeface="+mj-lt"/>
                <a:ea typeface="MS PGothic" pitchFamily="34" charset="-128"/>
                <a:cs typeface="Times New Roman" pitchFamily="18" charset="0"/>
              </a:rPr>
              <a:t> 26-48.</a:t>
            </a:r>
          </a:p>
          <a:p>
            <a:pPr marL="0" indent="0">
              <a:buFont typeface="Arial" pitchFamily="34" charset="0"/>
              <a:buNone/>
              <a:defRPr/>
            </a:pPr>
            <a:endParaRPr lang="en-US" altLang="en-US" sz="2400" dirty="0" smtClean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altLang="en-US" sz="2400" dirty="0" smtClean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altLang="en-US" sz="2400" b="1" dirty="0" smtClean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altLang="en-US" sz="2400" b="1" dirty="0" smtClean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altLang="en-US" sz="2400" b="1" dirty="0" smtClean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altLang="en-US" sz="2400" b="1" dirty="0" smtClean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081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eorgia"/>
        <a:ea typeface="ヒラギノ明朝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itchFamily="96" charset="0"/>
            <a:ea typeface="ヒラギノ角ゴ Pro W3" pitchFamily="96" charset="-128"/>
            <a:cs typeface="Arial" charset="0"/>
            <a:sym typeface="Gill Sans" pitchFamily="9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itchFamily="96" charset="0"/>
            <a:ea typeface="ヒラギノ角ゴ Pro W3" pitchFamily="96" charset="-128"/>
            <a:cs typeface="Arial" charset="0"/>
            <a:sym typeface="Gill Sans" pitchFamily="96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WFU-Strategic Plan - April 2013">
  <a:themeElements>
    <a:clrScheme name="">
      <a:dk1>
        <a:srgbClr val="9E7E38"/>
      </a:dk1>
      <a:lt1>
        <a:srgbClr val="FFFDE8"/>
      </a:lt1>
      <a:dk2>
        <a:srgbClr val="FFFDE8"/>
      </a:dk2>
      <a:lt2>
        <a:srgbClr val="767462"/>
      </a:lt2>
      <a:accent1>
        <a:srgbClr val="983222"/>
      </a:accent1>
      <a:accent2>
        <a:srgbClr val="55517B"/>
      </a:accent2>
      <a:accent3>
        <a:srgbClr val="FFFEF2"/>
      </a:accent3>
      <a:accent4>
        <a:srgbClr val="866B2E"/>
      </a:accent4>
      <a:accent5>
        <a:srgbClr val="CAADAB"/>
      </a:accent5>
      <a:accent6>
        <a:srgbClr val="4C496F"/>
      </a:accent6>
      <a:hlink>
        <a:srgbClr val="44697D"/>
      </a:hlink>
      <a:folHlink>
        <a:srgbClr val="662046"/>
      </a:folHlink>
    </a:clrScheme>
    <a:fontScheme name="wf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f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3">
        <a:dk1>
          <a:srgbClr val="336699"/>
        </a:dk1>
        <a:lt1>
          <a:srgbClr val="FFFDE8"/>
        </a:lt1>
        <a:dk2>
          <a:srgbClr val="000000"/>
        </a:dk2>
        <a:lt2>
          <a:srgbClr val="FFFDE8"/>
        </a:lt2>
        <a:accent1>
          <a:srgbClr val="9E7E38"/>
        </a:accent1>
        <a:accent2>
          <a:srgbClr val="468A4B"/>
        </a:accent2>
        <a:accent3>
          <a:srgbClr val="AAAAAA"/>
        </a:accent3>
        <a:accent4>
          <a:srgbClr val="DAD8C6"/>
        </a:accent4>
        <a:accent5>
          <a:srgbClr val="CCC0AE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4">
        <a:dk1>
          <a:srgbClr val="9E7E38"/>
        </a:dk1>
        <a:lt1>
          <a:srgbClr val="FFFDE8"/>
        </a:lt1>
        <a:dk2>
          <a:srgbClr val="FFFDE8"/>
        </a:dk2>
        <a:lt2>
          <a:srgbClr val="336699"/>
        </a:lt2>
        <a:accent1>
          <a:srgbClr val="9E7E38"/>
        </a:accent1>
        <a:accent2>
          <a:srgbClr val="468A4B"/>
        </a:accent2>
        <a:accent3>
          <a:srgbClr val="FFFEF2"/>
        </a:accent3>
        <a:accent4>
          <a:srgbClr val="866B2E"/>
        </a:accent4>
        <a:accent5>
          <a:srgbClr val="CCC0AE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15">
        <a:dk1>
          <a:srgbClr val="336699"/>
        </a:dk1>
        <a:lt1>
          <a:srgbClr val="FFFFFF"/>
        </a:lt1>
        <a:dk2>
          <a:srgbClr val="FFFDE8"/>
        </a:dk2>
        <a:lt2>
          <a:srgbClr val="FFFDE8"/>
        </a:lt2>
        <a:accent1>
          <a:srgbClr val="9E7E38"/>
        </a:accent1>
        <a:accent2>
          <a:srgbClr val="468A4B"/>
        </a:accent2>
        <a:accent3>
          <a:srgbClr val="FFFEF2"/>
        </a:accent3>
        <a:accent4>
          <a:srgbClr val="DADADA"/>
        </a:accent4>
        <a:accent5>
          <a:srgbClr val="CCC0AE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6">
        <a:dk1>
          <a:srgbClr val="4D4D4D"/>
        </a:dk1>
        <a:lt1>
          <a:srgbClr val="FFFDE8"/>
        </a:lt1>
        <a:dk2>
          <a:srgbClr val="000000"/>
        </a:dk2>
        <a:lt2>
          <a:srgbClr val="FFFDE8"/>
        </a:lt2>
        <a:accent1>
          <a:srgbClr val="9E7E38"/>
        </a:accent1>
        <a:accent2>
          <a:srgbClr val="468A4B"/>
        </a:accent2>
        <a:accent3>
          <a:srgbClr val="AAAAAA"/>
        </a:accent3>
        <a:accent4>
          <a:srgbClr val="DAD8C6"/>
        </a:accent4>
        <a:accent5>
          <a:srgbClr val="CCC0AE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WFU-Strategic Plan - April 2013</Template>
  <TotalTime>8249</TotalTime>
  <Words>363</Words>
  <Application>Microsoft Office PowerPoint</Application>
  <PresentationFormat>On-screen Show (4:3)</PresentationFormat>
  <Paragraphs>86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7" baseType="lpstr">
      <vt:lpstr>MS PGothic</vt:lpstr>
      <vt:lpstr>Arial</vt:lpstr>
      <vt:lpstr>Franklin Gothic</vt:lpstr>
      <vt:lpstr>Georgia</vt:lpstr>
      <vt:lpstr>Gill Sans</vt:lpstr>
      <vt:lpstr>Goudy Old Style</vt:lpstr>
      <vt:lpstr>Helvetica</vt:lpstr>
      <vt:lpstr>Times</vt:lpstr>
      <vt:lpstr>Times New Roman</vt:lpstr>
      <vt:lpstr>Wingdings 3</vt:lpstr>
      <vt:lpstr>ヒラギノ明朝 Pro W3</vt:lpstr>
      <vt:lpstr>ヒラギノ角ゴ Pro W3</vt:lpstr>
      <vt:lpstr>Title &amp; Bullets</vt:lpstr>
      <vt:lpstr>1_WFU-Strategic Plan - April 2013</vt:lpstr>
      <vt:lpstr>Goal Approach Assessment</vt:lpstr>
      <vt:lpstr>Goal Approach Assessment (cont.)</vt:lpstr>
      <vt:lpstr>Scoring Goal Approach Assessment</vt:lpstr>
    </vt:vector>
  </TitlesOfParts>
  <Company>Wake Forest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WAKE FOREST UNIVERSITY</dc:title>
  <dc:creator>Pat Sweeney</dc:creator>
  <cp:lastModifiedBy>Sweeney, Patrick J.</cp:lastModifiedBy>
  <cp:revision>594</cp:revision>
  <cp:lastPrinted>2017-08-22T12:38:12Z</cp:lastPrinted>
  <dcterms:created xsi:type="dcterms:W3CDTF">2013-04-11T18:53:29Z</dcterms:created>
  <dcterms:modified xsi:type="dcterms:W3CDTF">2017-08-22T19:07:33Z</dcterms:modified>
</cp:coreProperties>
</file>