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7" d="100"/>
          <a:sy n="87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0" y="6172200"/>
            <a:ext cx="9140825" cy="685800"/>
          </a:xfrm>
          <a:prstGeom prst="rect">
            <a:avLst/>
          </a:prstGeom>
          <a:solidFill>
            <a:srgbClr val="9E7E38"/>
          </a:solidFill>
          <a:ln w="9525">
            <a:solidFill>
              <a:srgbClr val="9E7E3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lang="en-US" sz="2400" dirty="0">
              <a:solidFill>
                <a:srgbClr val="9E7E38"/>
              </a:solidFill>
              <a:cs typeface="Arial" charset="0"/>
            </a:endParaRPr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2286000" y="2284413"/>
            <a:ext cx="4570413" cy="0"/>
          </a:xfrm>
          <a:prstGeom prst="line">
            <a:avLst/>
          </a:prstGeom>
          <a:noFill/>
          <a:ln w="25400">
            <a:solidFill>
              <a:srgbClr val="9E7E3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lang="en-US" sz="2400" dirty="0">
              <a:solidFill>
                <a:srgbClr val="9E7E38"/>
              </a:solidFill>
              <a:cs typeface="Arial" charset="0"/>
            </a:endParaRPr>
          </a:p>
        </p:txBody>
      </p:sp>
      <p:pic>
        <p:nvPicPr>
          <p:cNvPr id="6" name="Picture 10" descr="wf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2300" y="4191000"/>
            <a:ext cx="281940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5613"/>
            <a:ext cx="7772400" cy="1600200"/>
          </a:xfrm>
        </p:spPr>
        <p:txBody>
          <a:bodyPr anchor="b"/>
          <a:lstStyle>
            <a:lvl1pPr algn="ctr">
              <a:defRPr sz="4000">
                <a:latin typeface="Times New Roman" pitchFamily="18" charset="0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513013"/>
            <a:ext cx="6400800" cy="914400"/>
          </a:xfrm>
        </p:spPr>
        <p:txBody>
          <a:bodyPr/>
          <a:lstStyle>
            <a:lvl1pPr algn="ctr">
              <a:defRPr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457200" y="6169025"/>
            <a:ext cx="8229600" cy="6858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600">
                <a:solidFill>
                  <a:schemeClr val="tx2"/>
                </a:solidFill>
              </a:defRPr>
            </a:lvl1pPr>
          </a:lstStyle>
          <a:p>
            <a:pPr algn="ctr" fontAlgn="base">
              <a:spcAft>
                <a:spcPct val="0"/>
              </a:spcAft>
              <a:defRPr/>
            </a:pPr>
            <a:endParaRPr lang="en-US" dirty="0">
              <a:solidFill>
                <a:srgbClr val="FFFDE8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171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08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0"/>
            <a:ext cx="2055812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0"/>
            <a:ext cx="60198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697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9E7E38"/>
              </a:solidFill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9E7E38"/>
              </a:solidFill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20000"/>
              </a:spcBef>
              <a:spcAft>
                <a:spcPct val="0"/>
              </a:spcAft>
            </a:pPr>
            <a:fld id="{5BEA37DF-0885-402E-B511-CE048B3B771A}" type="slidenum">
              <a:rPr lang="en-US" altLang="en-US" sz="2400">
                <a:solidFill>
                  <a:srgbClr val="9E7E38"/>
                </a:solidFill>
              </a:rPr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t>‹#›</a:t>
            </a:fld>
            <a:endParaRPr lang="en-US" altLang="en-US" sz="2400" dirty="0">
              <a:solidFill>
                <a:srgbClr val="9E7E3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1013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906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2400">
              <a:solidFill>
                <a:srgbClr val="9E7E38"/>
              </a:solidFill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2400">
              <a:solidFill>
                <a:srgbClr val="9E7E38"/>
              </a:solidFill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20000"/>
              </a:spcBef>
              <a:spcAft>
                <a:spcPct val="0"/>
              </a:spcAft>
              <a:defRPr/>
            </a:pPr>
            <a:fld id="{AD796E53-FC50-488A-896C-E2379C96253A}" type="slidenum">
              <a:rPr lang="en-US" altLang="en-US" sz="2400">
                <a:solidFill>
                  <a:srgbClr val="9E7E38"/>
                </a:solidFill>
              </a:rPr>
              <a:pPr algn="ctr" fontAlgn="base">
                <a:spcBef>
                  <a:spcPct val="2000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sz="2400">
              <a:solidFill>
                <a:srgbClr val="9E7E3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278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26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7152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156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701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919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14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696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011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600200"/>
            <a:ext cx="8226425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Subhead Goes Here</a:t>
            </a:r>
          </a:p>
          <a:p>
            <a:pPr lvl="0"/>
            <a:endParaRPr lang="en-US" dirty="0" smtClean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98813" y="0"/>
            <a:ext cx="548481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TITLE GOES HERE</a:t>
            </a:r>
          </a:p>
        </p:txBody>
      </p:sp>
      <p:sp>
        <p:nvSpPr>
          <p:cNvPr id="1029" name="Rectangle 9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000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lang="en-US" sz="2400" dirty="0">
              <a:solidFill>
                <a:srgbClr val="9E7E38"/>
              </a:solidFill>
              <a:cs typeface="Arial" charset="0"/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533400" y="6400800"/>
            <a:ext cx="4037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9E7E38"/>
                </a:solidFill>
                <a:cs typeface="Arial" charset="0"/>
              </a:rPr>
              <a:t>Wake Forest University</a:t>
            </a:r>
          </a:p>
        </p:txBody>
      </p:sp>
    </p:spTree>
    <p:extLst>
      <p:ext uri="{BB962C8B-B14F-4D97-AF65-F5344CB8AC3E}">
        <p14:creationId xmlns:p14="http://schemas.microsoft.com/office/powerpoint/2010/main" val="4081550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400">
          <a:solidFill>
            <a:srgbClr val="040400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1165225" indent="-533400" algn="l" rtl="0" eaLnBrk="1" fontAlgn="base" hangingPunct="1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736725" indent="-4572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</a:defRPr>
      </a:lvl3pPr>
      <a:lvl4pPr marL="2232025" indent="-3810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727325" indent="-3810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3184525" indent="-3810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3641725" indent="-3810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4098925" indent="-3810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4556125" indent="-3810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261145" y="-361480"/>
            <a:ext cx="8620917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3600" b="1" dirty="0">
                <a:solidFill>
                  <a:srgbClr val="9E7E38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ea typeface="ＭＳ Ｐゴシック" pitchFamily="34" charset="-128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ＭＳ Ｐゴシック" pitchFamily="34" charset="-128"/>
                <a:cs typeface="Arial" pitchFamily="34" charset="0"/>
              </a:rPr>
              <a:t>__________’s </a:t>
            </a: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ＭＳ Ｐゴシック" pitchFamily="34" charset="-128"/>
                <a:cs typeface="Arial" pitchFamily="34" charset="0"/>
              </a:rPr>
              <a:t>Leader Development Journey Line</a:t>
            </a:r>
          </a:p>
        </p:txBody>
      </p:sp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4083050" y="6016625"/>
            <a:ext cx="896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20000"/>
              </a:spcAft>
              <a:buClr>
                <a:srgbClr val="295582"/>
              </a:buClr>
              <a:buFont typeface="Wingdings 3" panose="05040102010807070707" pitchFamily="18" charset="2"/>
              <a:buChar char=""/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1pPr>
            <a:lvl2pPr marL="742950" indent="-285750">
              <a:spcAft>
                <a:spcPct val="20000"/>
              </a:spcAft>
              <a:buClr>
                <a:srgbClr val="295582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2pPr>
            <a:lvl3pPr marL="1143000" indent="-228600">
              <a:spcAft>
                <a:spcPct val="20000"/>
              </a:spcAft>
              <a:buClr>
                <a:srgbClr val="295582"/>
              </a:buClr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3pPr>
            <a:lvl4pPr marL="1600200" indent="-228600">
              <a:spcAft>
                <a:spcPct val="20000"/>
              </a:spcAft>
              <a:buClr>
                <a:srgbClr val="295582"/>
              </a:buClr>
              <a:buChar char="›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4pPr>
            <a:lvl5pPr marL="2057400" indent="-228600">
              <a:spcAft>
                <a:spcPct val="20000"/>
              </a:spcAft>
              <a:buClr>
                <a:srgbClr val="295582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rgbClr val="295582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rgbClr val="295582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rgbClr val="295582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rgbClr val="295582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9pPr>
          </a:lstStyle>
          <a:p>
            <a:pPr algn="ctr" fontAlgn="base">
              <a:spcBef>
                <a:spcPct val="2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400" b="1">
                <a:solidFill>
                  <a:srgbClr val="9E7E38"/>
                </a:solidFill>
                <a:ea typeface="MS PGothic" panose="020B0600070205080204" pitchFamily="34" charset="-128"/>
              </a:rPr>
              <a:t>Time</a:t>
            </a:r>
          </a:p>
        </p:txBody>
      </p:sp>
      <p:sp>
        <p:nvSpPr>
          <p:cNvPr id="31748" name="Text Box 7"/>
          <p:cNvSpPr txBox="1">
            <a:spLocks noChangeArrowheads="1"/>
          </p:cNvSpPr>
          <p:nvPr/>
        </p:nvSpPr>
        <p:spPr bwMode="auto">
          <a:xfrm rot="-5400000">
            <a:off x="-1733151" y="3207513"/>
            <a:ext cx="398859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20000"/>
              </a:spcAft>
              <a:buClr>
                <a:srgbClr val="295582"/>
              </a:buClr>
              <a:buFont typeface="Wingdings 3" panose="05040102010807070707" pitchFamily="18" charset="2"/>
              <a:buChar char=""/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1pPr>
            <a:lvl2pPr marL="742950" indent="-285750">
              <a:spcAft>
                <a:spcPct val="20000"/>
              </a:spcAft>
              <a:buClr>
                <a:srgbClr val="295582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2pPr>
            <a:lvl3pPr marL="1143000" indent="-228600">
              <a:spcAft>
                <a:spcPct val="20000"/>
              </a:spcAft>
              <a:buClr>
                <a:srgbClr val="295582"/>
              </a:buClr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3pPr>
            <a:lvl4pPr marL="1600200" indent="-228600">
              <a:spcAft>
                <a:spcPct val="20000"/>
              </a:spcAft>
              <a:buClr>
                <a:srgbClr val="295582"/>
              </a:buClr>
              <a:buChar char="›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4pPr>
            <a:lvl5pPr marL="2057400" indent="-228600">
              <a:spcAft>
                <a:spcPct val="20000"/>
              </a:spcAft>
              <a:buClr>
                <a:srgbClr val="295582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rgbClr val="295582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rgbClr val="295582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rgbClr val="295582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rgbClr val="295582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9pPr>
          </a:lstStyle>
          <a:p>
            <a:pPr algn="ctr" fontAlgn="base">
              <a:spcBef>
                <a:spcPct val="2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000" b="1" dirty="0">
                <a:solidFill>
                  <a:srgbClr val="9E7E38"/>
                </a:solidFill>
                <a:ea typeface="MS PGothic" panose="020B0600070205080204" pitchFamily="34" charset="-128"/>
              </a:rPr>
              <a:t>Impact on </a:t>
            </a:r>
            <a:r>
              <a:rPr lang="en-US" altLang="en-US" sz="2000" b="1" dirty="0" smtClean="0">
                <a:solidFill>
                  <a:srgbClr val="9E7E38"/>
                </a:solidFill>
                <a:ea typeface="MS PGothic" panose="020B0600070205080204" pitchFamily="34" charset="-128"/>
              </a:rPr>
              <a:t>Leader Development</a:t>
            </a:r>
            <a:endParaRPr lang="en-US" altLang="en-US" sz="2000" b="1" dirty="0">
              <a:solidFill>
                <a:srgbClr val="9E7E38"/>
              </a:solidFill>
              <a:ea typeface="MS PGothic" panose="020B0600070205080204" pitchFamily="34" charset="-128"/>
            </a:endParaRPr>
          </a:p>
        </p:txBody>
      </p:sp>
      <p:sp>
        <p:nvSpPr>
          <p:cNvPr id="31749" name="Line 14"/>
          <p:cNvSpPr>
            <a:spLocks noChangeShapeType="1"/>
          </p:cNvSpPr>
          <p:nvPr/>
        </p:nvSpPr>
        <p:spPr bwMode="auto">
          <a:xfrm>
            <a:off x="501650" y="912813"/>
            <a:ext cx="0" cy="4967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lang="en-US" sz="2400">
              <a:solidFill>
                <a:srgbClr val="9E7E38"/>
              </a:solidFill>
            </a:endParaRPr>
          </a:p>
        </p:txBody>
      </p:sp>
      <p:sp>
        <p:nvSpPr>
          <p:cNvPr id="31750" name="Line 15"/>
          <p:cNvSpPr>
            <a:spLocks noChangeShapeType="1"/>
          </p:cNvSpPr>
          <p:nvPr/>
        </p:nvSpPr>
        <p:spPr bwMode="auto">
          <a:xfrm rot="5400000">
            <a:off x="4681538" y="1700212"/>
            <a:ext cx="0" cy="8359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lang="en-US" sz="2400">
              <a:solidFill>
                <a:srgbClr val="9E7E38"/>
              </a:solidFill>
            </a:endParaRPr>
          </a:p>
        </p:txBody>
      </p:sp>
      <p:sp>
        <p:nvSpPr>
          <p:cNvPr id="31760" name="TextBox 37"/>
          <p:cNvSpPr txBox="1">
            <a:spLocks noChangeArrowheads="1"/>
          </p:cNvSpPr>
          <p:nvPr/>
        </p:nvSpPr>
        <p:spPr bwMode="auto">
          <a:xfrm>
            <a:off x="-66675" y="906463"/>
            <a:ext cx="685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ct val="20000"/>
              </a:spcAft>
              <a:buClr>
                <a:srgbClr val="295582"/>
              </a:buClr>
              <a:buFont typeface="Wingdings 3" panose="05040102010807070707" pitchFamily="18" charset="2"/>
              <a:buChar char=""/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1pPr>
            <a:lvl2pPr marL="742950" indent="-285750">
              <a:spcAft>
                <a:spcPct val="20000"/>
              </a:spcAft>
              <a:buClr>
                <a:srgbClr val="295582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2pPr>
            <a:lvl3pPr marL="1143000" indent="-228600">
              <a:spcAft>
                <a:spcPct val="20000"/>
              </a:spcAft>
              <a:buClr>
                <a:srgbClr val="295582"/>
              </a:buClr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3pPr>
            <a:lvl4pPr marL="1600200" indent="-228600">
              <a:spcAft>
                <a:spcPct val="20000"/>
              </a:spcAft>
              <a:buClr>
                <a:srgbClr val="295582"/>
              </a:buClr>
              <a:buChar char="›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4pPr>
            <a:lvl5pPr marL="2057400" indent="-228600">
              <a:spcAft>
                <a:spcPct val="20000"/>
              </a:spcAft>
              <a:buClr>
                <a:srgbClr val="295582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rgbClr val="295582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rgbClr val="295582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rgbClr val="295582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rgbClr val="295582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9pPr>
          </a:lstStyle>
          <a:p>
            <a:pPr algn="ctr" fontAlgn="base">
              <a:spcBef>
                <a:spcPct val="2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600">
                <a:solidFill>
                  <a:srgbClr val="9E7E38"/>
                </a:solidFill>
                <a:ea typeface="MS PGothic" panose="020B0600070205080204" pitchFamily="34" charset="-128"/>
              </a:rPr>
              <a:t>High</a:t>
            </a:r>
          </a:p>
        </p:txBody>
      </p:sp>
      <p:sp>
        <p:nvSpPr>
          <p:cNvPr id="31761" name="TextBox 38"/>
          <p:cNvSpPr txBox="1">
            <a:spLocks noChangeArrowheads="1"/>
          </p:cNvSpPr>
          <p:nvPr/>
        </p:nvSpPr>
        <p:spPr bwMode="auto">
          <a:xfrm>
            <a:off x="0" y="5821363"/>
            <a:ext cx="685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ct val="20000"/>
              </a:spcAft>
              <a:buClr>
                <a:srgbClr val="295582"/>
              </a:buClr>
              <a:buFont typeface="Wingdings 3" panose="05040102010807070707" pitchFamily="18" charset="2"/>
              <a:buChar char=""/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1pPr>
            <a:lvl2pPr marL="742950" indent="-285750">
              <a:spcAft>
                <a:spcPct val="20000"/>
              </a:spcAft>
              <a:buClr>
                <a:srgbClr val="295582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2pPr>
            <a:lvl3pPr marL="1143000" indent="-228600">
              <a:spcAft>
                <a:spcPct val="20000"/>
              </a:spcAft>
              <a:buClr>
                <a:srgbClr val="295582"/>
              </a:buClr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3pPr>
            <a:lvl4pPr marL="1600200" indent="-228600">
              <a:spcAft>
                <a:spcPct val="20000"/>
              </a:spcAft>
              <a:buClr>
                <a:srgbClr val="295582"/>
              </a:buClr>
              <a:buChar char="›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4pPr>
            <a:lvl5pPr marL="2057400" indent="-228600">
              <a:spcAft>
                <a:spcPct val="20000"/>
              </a:spcAft>
              <a:buClr>
                <a:srgbClr val="295582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rgbClr val="295582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rgbClr val="295582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rgbClr val="295582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rgbClr val="295582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9pPr>
          </a:lstStyle>
          <a:p>
            <a:pPr algn="ctr" fontAlgn="base">
              <a:spcBef>
                <a:spcPct val="2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600">
                <a:solidFill>
                  <a:srgbClr val="9E7E38"/>
                </a:solidFill>
                <a:ea typeface="MS PGothic" panose="020B0600070205080204" pitchFamily="34" charset="-128"/>
              </a:rPr>
              <a:t>Low</a:t>
            </a:r>
          </a:p>
        </p:txBody>
      </p:sp>
    </p:spTree>
    <p:extLst>
      <p:ext uri="{BB962C8B-B14F-4D97-AF65-F5344CB8AC3E}">
        <p14:creationId xmlns:p14="http://schemas.microsoft.com/office/powerpoint/2010/main" val="280635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2_WFU-Strategic Plan - April 2013">
  <a:themeElements>
    <a:clrScheme name="">
      <a:dk1>
        <a:srgbClr val="9E7E38"/>
      </a:dk1>
      <a:lt1>
        <a:srgbClr val="FFFDE8"/>
      </a:lt1>
      <a:dk2>
        <a:srgbClr val="FFFDE8"/>
      </a:dk2>
      <a:lt2>
        <a:srgbClr val="767462"/>
      </a:lt2>
      <a:accent1>
        <a:srgbClr val="983222"/>
      </a:accent1>
      <a:accent2>
        <a:srgbClr val="55517B"/>
      </a:accent2>
      <a:accent3>
        <a:srgbClr val="FFFEF2"/>
      </a:accent3>
      <a:accent4>
        <a:srgbClr val="866B2E"/>
      </a:accent4>
      <a:accent5>
        <a:srgbClr val="CAADAB"/>
      </a:accent5>
      <a:accent6>
        <a:srgbClr val="4C496F"/>
      </a:accent6>
      <a:hlink>
        <a:srgbClr val="44697D"/>
      </a:hlink>
      <a:folHlink>
        <a:srgbClr val="662046"/>
      </a:folHlink>
    </a:clrScheme>
    <a:fontScheme name="wf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fu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fu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fu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fu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fu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fu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13">
        <a:dk1>
          <a:srgbClr val="336699"/>
        </a:dk1>
        <a:lt1>
          <a:srgbClr val="FFFDE8"/>
        </a:lt1>
        <a:dk2>
          <a:srgbClr val="000000"/>
        </a:dk2>
        <a:lt2>
          <a:srgbClr val="FFFDE8"/>
        </a:lt2>
        <a:accent1>
          <a:srgbClr val="9E7E38"/>
        </a:accent1>
        <a:accent2>
          <a:srgbClr val="468A4B"/>
        </a:accent2>
        <a:accent3>
          <a:srgbClr val="AAAAAA"/>
        </a:accent3>
        <a:accent4>
          <a:srgbClr val="DAD8C6"/>
        </a:accent4>
        <a:accent5>
          <a:srgbClr val="CCC0AE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14">
        <a:dk1>
          <a:srgbClr val="9E7E38"/>
        </a:dk1>
        <a:lt1>
          <a:srgbClr val="FFFDE8"/>
        </a:lt1>
        <a:dk2>
          <a:srgbClr val="FFFDE8"/>
        </a:dk2>
        <a:lt2>
          <a:srgbClr val="336699"/>
        </a:lt2>
        <a:accent1>
          <a:srgbClr val="9E7E38"/>
        </a:accent1>
        <a:accent2>
          <a:srgbClr val="468A4B"/>
        </a:accent2>
        <a:accent3>
          <a:srgbClr val="FFFEF2"/>
        </a:accent3>
        <a:accent4>
          <a:srgbClr val="866B2E"/>
        </a:accent4>
        <a:accent5>
          <a:srgbClr val="CCC0AE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fu 15">
        <a:dk1>
          <a:srgbClr val="336699"/>
        </a:dk1>
        <a:lt1>
          <a:srgbClr val="FFFFFF"/>
        </a:lt1>
        <a:dk2>
          <a:srgbClr val="FFFDE8"/>
        </a:dk2>
        <a:lt2>
          <a:srgbClr val="FFFDE8"/>
        </a:lt2>
        <a:accent1>
          <a:srgbClr val="9E7E38"/>
        </a:accent1>
        <a:accent2>
          <a:srgbClr val="468A4B"/>
        </a:accent2>
        <a:accent3>
          <a:srgbClr val="FFFEF2"/>
        </a:accent3>
        <a:accent4>
          <a:srgbClr val="DADADA"/>
        </a:accent4>
        <a:accent5>
          <a:srgbClr val="CCC0AE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16">
        <a:dk1>
          <a:srgbClr val="4D4D4D"/>
        </a:dk1>
        <a:lt1>
          <a:srgbClr val="FFFDE8"/>
        </a:lt1>
        <a:dk2>
          <a:srgbClr val="000000"/>
        </a:dk2>
        <a:lt2>
          <a:srgbClr val="FFFDE8"/>
        </a:lt2>
        <a:accent1>
          <a:srgbClr val="9E7E38"/>
        </a:accent1>
        <a:accent2>
          <a:srgbClr val="468A4B"/>
        </a:accent2>
        <a:accent3>
          <a:srgbClr val="AAAAAA"/>
        </a:accent3>
        <a:accent4>
          <a:srgbClr val="DAD8C6"/>
        </a:accent4>
        <a:accent5>
          <a:srgbClr val="CCC0AE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 Unicode MS</vt:lpstr>
      <vt:lpstr>MS PGothic</vt:lpstr>
      <vt:lpstr>MS PGothic</vt:lpstr>
      <vt:lpstr>Arial</vt:lpstr>
      <vt:lpstr>Times New Roman</vt:lpstr>
      <vt:lpstr>2_WFU-Strategic Plan - April 2013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PJSweens</dc:creator>
  <cp:lastModifiedBy>Shelton, Kris R.</cp:lastModifiedBy>
  <cp:revision>1</cp:revision>
  <dcterms:created xsi:type="dcterms:W3CDTF">2017-08-20T20:53:12Z</dcterms:created>
  <dcterms:modified xsi:type="dcterms:W3CDTF">2017-08-28T13:35:42Z</dcterms:modified>
</cp:coreProperties>
</file>