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0" r:id="rId2"/>
    <p:sldId id="278" r:id="rId3"/>
    <p:sldId id="271" r:id="rId4"/>
    <p:sldId id="260" r:id="rId5"/>
    <p:sldId id="263" r:id="rId6"/>
    <p:sldId id="273" r:id="rId7"/>
    <p:sldId id="264" r:id="rId8"/>
    <p:sldId id="265" r:id="rId9"/>
    <p:sldId id="266" r:id="rId10"/>
    <p:sldId id="275" r:id="rId11"/>
    <p:sldId id="268" r:id="rId12"/>
    <p:sldId id="274" r:id="rId13"/>
    <p:sldId id="276" r:id="rId14"/>
    <p:sldId id="258"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444"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8BE4-DA47-470A-B8B7-04F1F6582ED4}" type="datetimeFigureOut">
              <a:rPr lang="en-US" smtClean="0"/>
              <a:t>8/27/2017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CAADC-4D39-43B5-95E3-CBB19B83B205}" type="slidenum">
              <a:rPr lang="en-US" smtClean="0"/>
              <a:t>‹#›</a:t>
            </a:fld>
            <a:endParaRPr lang="en-US"/>
          </a:p>
        </p:txBody>
      </p:sp>
    </p:spTree>
    <p:extLst>
      <p:ext uri="{BB962C8B-B14F-4D97-AF65-F5344CB8AC3E}">
        <p14:creationId xmlns:p14="http://schemas.microsoft.com/office/powerpoint/2010/main" val="103518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atin typeface="Calibri" charset="0"/>
              </a:rPr>
              <a:t>We call the three perspectives described by FM 6-22 “Ethical Lenses”.</a:t>
            </a:r>
          </a:p>
          <a:p>
            <a:pPr eaLnBrk="1" hangingPunct="1">
              <a:spcBef>
                <a:spcPct val="0"/>
              </a:spcBef>
            </a:pPr>
            <a:r>
              <a:rPr lang="en-US">
                <a:latin typeface="Calibri" charset="0"/>
              </a:rPr>
              <a:t>Rules are those specifications that a group or groups agree to follow – laws, treaties, professional ethic, etc.</a:t>
            </a:r>
          </a:p>
          <a:p>
            <a:pPr eaLnBrk="1" hangingPunct="1">
              <a:spcBef>
                <a:spcPct val="0"/>
              </a:spcBef>
            </a:pPr>
            <a:r>
              <a:rPr lang="en-US">
                <a:latin typeface="Calibri" charset="0"/>
              </a:rPr>
              <a:t>Outcomes are the foreseeable results of action/behavior.</a:t>
            </a:r>
          </a:p>
          <a:p>
            <a:pPr eaLnBrk="1" hangingPunct="1">
              <a:spcBef>
                <a:spcPct val="0"/>
              </a:spcBef>
            </a:pPr>
            <a:r>
              <a:rPr lang="en-US">
                <a:latin typeface="Calibri" charset="0"/>
              </a:rPr>
              <a:t>Virtues are those components of “moral and good” human beings that transcend most cultural differences between civilized societies. Many Ethicists consider virtues to be the basis for other constructs like values and morals. Many times all these terms are used interchangeably.</a:t>
            </a:r>
          </a:p>
          <a:p>
            <a:pPr eaLnBrk="1" hangingPunct="1">
              <a:spcBef>
                <a:spcPct val="0"/>
              </a:spcBef>
            </a:pPr>
            <a:endParaRPr lang="en-US">
              <a:latin typeface="Calibri" charset="0"/>
            </a:endParaRPr>
          </a:p>
          <a:p>
            <a:pPr eaLnBrk="1" hangingPunct="1">
              <a:spcBef>
                <a:spcPct val="0"/>
              </a:spcBef>
            </a:pPr>
            <a:r>
              <a:rPr lang="en-US">
                <a:latin typeface="Calibri" charset="0"/>
              </a:rPr>
              <a:t>We peer through various lenses to address the different aspects of a event or problem.</a:t>
            </a:r>
          </a:p>
          <a:p>
            <a:pPr eaLnBrk="1" hangingPunct="1">
              <a:spcBef>
                <a:spcPct val="0"/>
              </a:spcBef>
            </a:pPr>
            <a:r>
              <a:rPr lang="en-US">
                <a:latin typeface="Calibri" charset="0"/>
              </a:rPr>
              <a:t>In general because of the way our brains work, we tend to solve problems in ways that are quick and/or have worked for us before.</a:t>
            </a:r>
          </a:p>
          <a:p>
            <a:pPr eaLnBrk="1" hangingPunct="1">
              <a:spcBef>
                <a:spcPct val="0"/>
              </a:spcBef>
            </a:pPr>
            <a:r>
              <a:rPr lang="en-US">
                <a:latin typeface="Calibri" charset="0"/>
              </a:rPr>
              <a:t>We may not always look for a rule/regulation/professional norm that defines the solution, or consider the factors to produce the best outcome, or compare our personal virtues learning from similar situations.</a:t>
            </a:r>
          </a:p>
          <a:p>
            <a:pPr eaLnBrk="1" hangingPunct="1">
              <a:spcBef>
                <a:spcPct val="0"/>
              </a:spcBef>
            </a:pPr>
            <a:r>
              <a:rPr lang="en-US">
                <a:latin typeface="Calibri" charset="0"/>
              </a:rPr>
              <a:t>Note that it is important to “look” through </a:t>
            </a:r>
            <a:r>
              <a:rPr lang="en-US" b="1">
                <a:latin typeface="Calibri" charset="0"/>
              </a:rPr>
              <a:t>all</a:t>
            </a:r>
            <a:r>
              <a:rPr lang="en-US">
                <a:latin typeface="Calibri" charset="0"/>
              </a:rPr>
              <a:t> these lenses to ensure </a:t>
            </a:r>
            <a:r>
              <a:rPr lang="en-US" b="1">
                <a:latin typeface="Calibri" charset="0"/>
              </a:rPr>
              <a:t>all</a:t>
            </a:r>
            <a:r>
              <a:rPr lang="en-US">
                <a:latin typeface="Calibri" charset="0"/>
              </a:rPr>
              <a:t> aspects in the Ethical Situation are considered. </a:t>
            </a:r>
          </a:p>
          <a:p>
            <a:pPr eaLnBrk="1" hangingPunct="1">
              <a:spcBef>
                <a:spcPct val="0"/>
              </a:spcBef>
            </a:pPr>
            <a:endParaRPr lang="en-US">
              <a:latin typeface="Calibri" charset="0"/>
            </a:endParaRPr>
          </a:p>
          <a:p>
            <a:pPr eaLnBrk="1" hangingPunct="1">
              <a:spcBef>
                <a:spcPct val="0"/>
              </a:spcBef>
            </a:pPr>
            <a:r>
              <a:rPr lang="en-US">
                <a:latin typeface="Calibri" charset="0"/>
              </a:rPr>
              <a:t>Leaders use multiple perspectives to think about ethical conflicts, applying </a:t>
            </a:r>
            <a:r>
              <a:rPr lang="en-US" b="1">
                <a:latin typeface="Calibri" charset="0"/>
              </a:rPr>
              <a:t>all three perspectives</a:t>
            </a:r>
            <a:r>
              <a:rPr lang="en-US">
                <a:latin typeface="Calibri" charset="0"/>
              </a:rPr>
              <a:t> to determine the most ethical solution.  </a:t>
            </a:r>
          </a:p>
          <a:p>
            <a:pPr eaLnBrk="1" hangingPunct="1">
              <a:spcBef>
                <a:spcPct val="0"/>
              </a:spcBef>
            </a:pPr>
            <a:r>
              <a:rPr lang="en-US">
                <a:latin typeface="Calibri" charset="0"/>
              </a:rPr>
              <a:t>Applying </a:t>
            </a:r>
            <a:r>
              <a:rPr lang="en-US" b="1">
                <a:latin typeface="Calibri" charset="0"/>
              </a:rPr>
              <a:t>all three</a:t>
            </a:r>
            <a:r>
              <a:rPr lang="en-US">
                <a:latin typeface="Calibri" charset="0"/>
              </a:rPr>
              <a:t> Ethical lenses considering virtue, rules, and outcomes to each Course of Action is called “Ethical Reasoning”.</a:t>
            </a:r>
          </a:p>
          <a:p>
            <a:pPr eaLnBrk="1" hangingPunct="1">
              <a:spcBef>
                <a:spcPct val="0"/>
              </a:spcBef>
            </a:pPr>
            <a:endParaRPr lang="en-US">
              <a:latin typeface="Calibri" charset="0"/>
            </a:endParaRPr>
          </a:p>
        </p:txBody>
      </p:sp>
      <p:sp>
        <p:nvSpPr>
          <p:cNvPr id="942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33440" indent="-282092" eaLnBrk="0" hangingPunct="0">
              <a:defRPr sz="2400">
                <a:solidFill>
                  <a:schemeClr val="tx1"/>
                </a:solidFill>
                <a:latin typeface="Arial" charset="0"/>
                <a:ea typeface="ＭＳ Ｐゴシック" charset="0"/>
              </a:defRPr>
            </a:lvl2pPr>
            <a:lvl3pPr marL="1128370" indent="-225674" eaLnBrk="0" hangingPunct="0">
              <a:defRPr sz="2400">
                <a:solidFill>
                  <a:schemeClr val="tx1"/>
                </a:solidFill>
                <a:latin typeface="Arial" charset="0"/>
                <a:ea typeface="ＭＳ Ｐゴシック" charset="0"/>
              </a:defRPr>
            </a:lvl3pPr>
            <a:lvl4pPr marL="1579717" indent="-225674" eaLnBrk="0" hangingPunct="0">
              <a:defRPr sz="2400">
                <a:solidFill>
                  <a:schemeClr val="tx1"/>
                </a:solidFill>
                <a:latin typeface="Arial" charset="0"/>
                <a:ea typeface="ＭＳ Ｐゴシック" charset="0"/>
              </a:defRPr>
            </a:lvl4pPr>
            <a:lvl5pPr marL="2031065" indent="-225674" eaLnBrk="0" hangingPunct="0">
              <a:defRPr sz="2400">
                <a:solidFill>
                  <a:schemeClr val="tx1"/>
                </a:solidFill>
                <a:latin typeface="Arial" charset="0"/>
                <a:ea typeface="ＭＳ Ｐゴシック" charset="0"/>
              </a:defRPr>
            </a:lvl5pPr>
            <a:lvl6pPr marL="2482413" indent="-225674" eaLnBrk="0" fontAlgn="base" hangingPunct="0">
              <a:spcBef>
                <a:spcPct val="0"/>
              </a:spcBef>
              <a:spcAft>
                <a:spcPct val="0"/>
              </a:spcAft>
              <a:defRPr sz="2400">
                <a:solidFill>
                  <a:schemeClr val="tx1"/>
                </a:solidFill>
                <a:latin typeface="Arial" charset="0"/>
                <a:ea typeface="ＭＳ Ｐゴシック" charset="0"/>
              </a:defRPr>
            </a:lvl6pPr>
            <a:lvl7pPr marL="2933761" indent="-225674" eaLnBrk="0" fontAlgn="base" hangingPunct="0">
              <a:spcBef>
                <a:spcPct val="0"/>
              </a:spcBef>
              <a:spcAft>
                <a:spcPct val="0"/>
              </a:spcAft>
              <a:defRPr sz="2400">
                <a:solidFill>
                  <a:schemeClr val="tx1"/>
                </a:solidFill>
                <a:latin typeface="Arial" charset="0"/>
                <a:ea typeface="ＭＳ Ｐゴシック" charset="0"/>
              </a:defRPr>
            </a:lvl7pPr>
            <a:lvl8pPr marL="3385109" indent="-225674" eaLnBrk="0" fontAlgn="base" hangingPunct="0">
              <a:spcBef>
                <a:spcPct val="0"/>
              </a:spcBef>
              <a:spcAft>
                <a:spcPct val="0"/>
              </a:spcAft>
              <a:defRPr sz="2400">
                <a:solidFill>
                  <a:schemeClr val="tx1"/>
                </a:solidFill>
                <a:latin typeface="Arial" charset="0"/>
                <a:ea typeface="ＭＳ Ｐゴシック" charset="0"/>
              </a:defRPr>
            </a:lvl8pPr>
            <a:lvl9pPr marL="3836457" indent="-2256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89706F-0E09-2646-9663-6FF2278341E8}" type="slidenum">
              <a:rPr lang="en-US" sz="1200"/>
              <a:pPr eaLnBrk="1" hangingPunct="1"/>
              <a:t>5</a:t>
            </a:fld>
            <a:endParaRPr lang="en-US" sz="1200"/>
          </a:p>
        </p:txBody>
      </p:sp>
    </p:spTree>
    <p:extLst>
      <p:ext uri="{BB962C8B-B14F-4D97-AF65-F5344CB8AC3E}">
        <p14:creationId xmlns:p14="http://schemas.microsoft.com/office/powerpoint/2010/main" val="377074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1141413"/>
            <a:ext cx="4108450" cy="3081337"/>
          </a:xfrm>
        </p:spPr>
      </p:sp>
      <p:sp>
        <p:nvSpPr>
          <p:cNvPr id="3" name="Notes Placeholder 2"/>
          <p:cNvSpPr>
            <a:spLocks noGrp="1"/>
          </p:cNvSpPr>
          <p:nvPr>
            <p:ph type="body" idx="1"/>
          </p:nvPr>
        </p:nvSpPr>
        <p:spPr/>
        <p:txBody>
          <a:bodyPr>
            <a:normAutofit/>
          </a:bodyPr>
          <a:lstStyle/>
          <a:p>
            <a:endParaRPr lang="en-US" dirty="0">
              <a:latin typeface="Verdana" pitchFamily="34" charset="0"/>
            </a:endParaRPr>
          </a:p>
        </p:txBody>
      </p:sp>
      <p:sp>
        <p:nvSpPr>
          <p:cNvPr id="4" name="Slide Number Placeholder 3"/>
          <p:cNvSpPr>
            <a:spLocks noGrp="1"/>
          </p:cNvSpPr>
          <p:nvPr>
            <p:ph type="sldNum" sz="quarter" idx="10"/>
          </p:nvPr>
        </p:nvSpPr>
        <p:spPr/>
        <p:txBody>
          <a:bodyPr/>
          <a:lstStyle/>
          <a:p>
            <a:fld id="{65065E6F-E940-487B-BDBC-E5D752AA60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644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4C188F-A6E1-4512-BA55-5F59E80B7A7A}" type="slidenum">
              <a:rPr lang="en-US" smtClean="0"/>
              <a:t>11</a:t>
            </a:fld>
            <a:endParaRPr lang="en-US"/>
          </a:p>
        </p:txBody>
      </p:sp>
    </p:spTree>
    <p:extLst>
      <p:ext uri="{BB962C8B-B14F-4D97-AF65-F5344CB8AC3E}">
        <p14:creationId xmlns:p14="http://schemas.microsoft.com/office/powerpoint/2010/main" val="644299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172200"/>
            <a:ext cx="9140825" cy="685800"/>
          </a:xfrm>
          <a:prstGeom prst="rect">
            <a:avLst/>
          </a:prstGeom>
          <a:solidFill>
            <a:srgbClr val="9E7E38"/>
          </a:solidFill>
          <a:ln w="9525">
            <a:solidFill>
              <a:srgbClr val="9E7E3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2400" dirty="0">
              <a:solidFill>
                <a:srgbClr val="9E7E38"/>
              </a:solidFill>
              <a:cs typeface="Arial" charset="0"/>
            </a:endParaRPr>
          </a:p>
        </p:txBody>
      </p:sp>
      <p:sp>
        <p:nvSpPr>
          <p:cNvPr id="5" name="Line 7"/>
          <p:cNvSpPr>
            <a:spLocks noChangeShapeType="1"/>
          </p:cNvSpPr>
          <p:nvPr/>
        </p:nvSpPr>
        <p:spPr bwMode="auto">
          <a:xfrm>
            <a:off x="2286000" y="2284413"/>
            <a:ext cx="4570413" cy="0"/>
          </a:xfrm>
          <a:prstGeom prst="line">
            <a:avLst/>
          </a:prstGeom>
          <a:noFill/>
          <a:ln w="25400">
            <a:solidFill>
              <a:srgbClr val="9E7E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en-US" sz="2400" dirty="0">
              <a:solidFill>
                <a:srgbClr val="9E7E38"/>
              </a:solidFill>
              <a:cs typeface="Arial" charset="0"/>
            </a:endParaRPr>
          </a:p>
        </p:txBody>
      </p:sp>
      <p:pic>
        <p:nvPicPr>
          <p:cNvPr id="6" name="Picture 10" descr="wf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4191000"/>
            <a:ext cx="2819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455613"/>
            <a:ext cx="7772400" cy="1600200"/>
          </a:xfrm>
        </p:spPr>
        <p:txBody>
          <a:bodyPr anchor="b"/>
          <a:lstStyle>
            <a:lvl1pPr algn="ctr">
              <a:defRPr sz="4000">
                <a:latin typeface="Times New Roman" pitchFamily="18" charset="0"/>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513013"/>
            <a:ext cx="6400800" cy="914400"/>
          </a:xfrm>
        </p:spPr>
        <p:txBody>
          <a:bodyPr/>
          <a:lstStyle>
            <a:lvl1pPr algn="ctr">
              <a:defRPr b="0">
                <a:solidFill>
                  <a:schemeClr val="tx2"/>
                </a:solidFill>
              </a:defRPr>
            </a:lvl1pPr>
          </a:lstStyle>
          <a:p>
            <a:pPr lvl="0"/>
            <a:r>
              <a:rPr lang="en-US" noProof="0" smtClean="0"/>
              <a:t>Click to edit Master subtitle style</a:t>
            </a:r>
          </a:p>
        </p:txBody>
      </p:sp>
      <p:sp>
        <p:nvSpPr>
          <p:cNvPr id="7" name="Rectangle 5"/>
          <p:cNvSpPr>
            <a:spLocks noGrp="1" noChangeArrowheads="1"/>
          </p:cNvSpPr>
          <p:nvPr>
            <p:ph type="ftr" sz="quarter" idx="10"/>
          </p:nvPr>
        </p:nvSpPr>
        <p:spPr bwMode="auto">
          <a:xfrm>
            <a:off x="457200" y="6169025"/>
            <a:ext cx="8229600" cy="685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spcBef>
                <a:spcPct val="0"/>
              </a:spcBef>
              <a:defRPr sz="1600">
                <a:solidFill>
                  <a:schemeClr val="tx2"/>
                </a:solidFill>
              </a:defRPr>
            </a:lvl1pPr>
          </a:lstStyle>
          <a:p>
            <a:pPr algn="ctr" fontAlgn="base">
              <a:spcAft>
                <a:spcPct val="0"/>
              </a:spcAft>
              <a:defRPr/>
            </a:pPr>
            <a:endParaRPr lang="en-US" dirty="0">
              <a:solidFill>
                <a:srgbClr val="FFFDE8"/>
              </a:solidFill>
              <a:cs typeface="Arial" charset="0"/>
            </a:endParaRPr>
          </a:p>
        </p:txBody>
      </p:sp>
    </p:spTree>
    <p:extLst>
      <p:ext uri="{BB962C8B-B14F-4D97-AF65-F5344CB8AC3E}">
        <p14:creationId xmlns:p14="http://schemas.microsoft.com/office/powerpoint/2010/main" val="96317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0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0"/>
            <a:ext cx="20558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69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vl1pPr>
          </a:lstStyle>
          <a:p>
            <a:pPr algn="ctr" fontAlgn="base">
              <a:spcBef>
                <a:spcPct val="20000"/>
              </a:spcBef>
              <a:spcAft>
                <a:spcPct val="0"/>
              </a:spcAft>
              <a:defRPr/>
            </a:pPr>
            <a:endParaRPr lang="en-US" sz="2400" dirty="0">
              <a:solidFill>
                <a:srgbClr val="9E7E38"/>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lgn="ctr" fontAlgn="base">
              <a:spcBef>
                <a:spcPct val="20000"/>
              </a:spcBef>
              <a:spcAft>
                <a:spcPct val="0"/>
              </a:spcAft>
              <a:defRPr/>
            </a:pPr>
            <a:endParaRPr lang="en-US" sz="2400" dirty="0">
              <a:solidFill>
                <a:srgbClr val="9E7E38"/>
              </a:solidFill>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lgn="ctr" fontAlgn="base">
              <a:spcBef>
                <a:spcPct val="20000"/>
              </a:spcBef>
              <a:spcAft>
                <a:spcPct val="0"/>
              </a:spcAft>
            </a:pPr>
            <a:fld id="{5BEA37DF-0885-402E-B511-CE048B3B771A}" type="slidenum">
              <a:rPr lang="en-US" altLang="en-US" sz="2400">
                <a:solidFill>
                  <a:srgbClr val="9E7E38"/>
                </a:solidFill>
              </a:rPr>
              <a:pPr algn="ctr" fontAlgn="base">
                <a:spcBef>
                  <a:spcPct val="20000"/>
                </a:spcBef>
                <a:spcAft>
                  <a:spcPct val="0"/>
                </a:spcAft>
              </a:pPr>
              <a:t>‹#›</a:t>
            </a:fld>
            <a:endParaRPr lang="en-US" altLang="en-US" sz="2400" dirty="0">
              <a:solidFill>
                <a:srgbClr val="9E7E38"/>
              </a:solidFill>
            </a:endParaRPr>
          </a:p>
        </p:txBody>
      </p:sp>
    </p:spTree>
    <p:extLst>
      <p:ext uri="{BB962C8B-B14F-4D97-AF65-F5344CB8AC3E}">
        <p14:creationId xmlns:p14="http://schemas.microsoft.com/office/powerpoint/2010/main" val="67910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90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vl1pPr>
          </a:lstStyle>
          <a:p>
            <a:pPr algn="ctr" fontAlgn="base">
              <a:spcBef>
                <a:spcPct val="20000"/>
              </a:spcBef>
              <a:spcAft>
                <a:spcPct val="0"/>
              </a:spcAft>
              <a:defRPr/>
            </a:pPr>
            <a:endParaRPr lang="en-US" sz="2400">
              <a:solidFill>
                <a:srgbClr val="9E7E38"/>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lgn="ctr" fontAlgn="base">
              <a:spcBef>
                <a:spcPct val="20000"/>
              </a:spcBef>
              <a:spcAft>
                <a:spcPct val="0"/>
              </a:spcAft>
              <a:defRPr/>
            </a:pPr>
            <a:endParaRPr lang="en-US" sz="2400">
              <a:solidFill>
                <a:srgbClr val="9E7E38"/>
              </a:solidFill>
            </a:endParaRPr>
          </a:p>
        </p:txBody>
      </p:sp>
      <p:sp>
        <p:nvSpPr>
          <p:cNvPr id="7" name="Slide Number Placeholder 6"/>
          <p:cNvSpPr>
            <a:spLocks noGrp="1" noChangeArrowheads="1"/>
          </p:cNvSpPr>
          <p:nvPr>
            <p:ph type="sldNum" sz="quarter" idx="12"/>
          </p:nvPr>
        </p:nvSpPr>
        <p:spPr>
          <a:xfrm>
            <a:off x="8305800" y="242234"/>
            <a:ext cx="554038" cy="365125"/>
          </a:xfrm>
          <a:prstGeom prst="rect">
            <a:avLst/>
          </a:prstGeom>
        </p:spPr>
        <p:txBody>
          <a:bodyPr/>
          <a:lstStyle>
            <a:lvl1pPr>
              <a:defRPr/>
            </a:lvl1pPr>
          </a:lstStyle>
          <a:p>
            <a:pPr algn="ctr" fontAlgn="base">
              <a:spcBef>
                <a:spcPct val="20000"/>
              </a:spcBef>
              <a:spcAft>
                <a:spcPct val="0"/>
              </a:spcAft>
              <a:defRPr/>
            </a:pPr>
            <a:fld id="{AD796E53-FC50-488A-896C-E2379C96253A}" type="slidenum">
              <a:rPr lang="en-US" altLang="en-US" sz="2400">
                <a:solidFill>
                  <a:srgbClr val="9E7E38"/>
                </a:solidFill>
              </a:rPr>
              <a:pPr algn="ctr" fontAlgn="base">
                <a:spcBef>
                  <a:spcPct val="20000"/>
                </a:spcBef>
                <a:spcAft>
                  <a:spcPct val="0"/>
                </a:spcAft>
                <a:defRPr/>
              </a:pPr>
              <a:t>‹#›</a:t>
            </a:fld>
            <a:endParaRPr lang="en-US" altLang="en-US" sz="2400">
              <a:solidFill>
                <a:srgbClr val="9E7E38"/>
              </a:solidFill>
            </a:endParaRPr>
          </a:p>
        </p:txBody>
      </p:sp>
    </p:spTree>
    <p:extLst>
      <p:ext uri="{BB962C8B-B14F-4D97-AF65-F5344CB8AC3E}">
        <p14:creationId xmlns:p14="http://schemas.microsoft.com/office/powerpoint/2010/main" val="76327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362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715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815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70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491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4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696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011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5613" y="1600200"/>
            <a:ext cx="82264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Subhead Goes Here</a:t>
            </a:r>
          </a:p>
          <a:p>
            <a:pPr lvl="0"/>
            <a:endParaRPr lang="en-US" dirty="0" smtClean="0"/>
          </a:p>
        </p:txBody>
      </p:sp>
      <p:sp>
        <p:nvSpPr>
          <p:cNvPr id="1028" name="Rectangle 2"/>
          <p:cNvSpPr>
            <a:spLocks noGrp="1" noChangeArrowheads="1"/>
          </p:cNvSpPr>
          <p:nvPr>
            <p:ph type="title"/>
          </p:nvPr>
        </p:nvSpPr>
        <p:spPr bwMode="auto">
          <a:xfrm>
            <a:off x="3198813" y="0"/>
            <a:ext cx="5484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TITLE GOES HERE</a:t>
            </a:r>
          </a:p>
        </p:txBody>
      </p:sp>
      <p:sp>
        <p:nvSpPr>
          <p:cNvPr id="1029" name="Rectangle 9"/>
          <p:cNvSpPr>
            <a:spLocks noChangeArrowheads="1"/>
          </p:cNvSpPr>
          <p:nvPr/>
        </p:nvSpPr>
        <p:spPr bwMode="auto">
          <a:xfrm>
            <a:off x="0" y="6400800"/>
            <a:ext cx="9144000" cy="457200"/>
          </a:xfrm>
          <a:prstGeom prst="rect">
            <a:avLst/>
          </a:prstGeom>
          <a:solidFill>
            <a:srgbClr val="000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sz="2400" dirty="0">
              <a:solidFill>
                <a:srgbClr val="9E7E38"/>
              </a:solidFill>
              <a:cs typeface="Arial" charset="0"/>
            </a:endParaRPr>
          </a:p>
        </p:txBody>
      </p:sp>
      <p:sp>
        <p:nvSpPr>
          <p:cNvPr id="2" name="TextBox 1"/>
          <p:cNvSpPr txBox="1"/>
          <p:nvPr userDrawn="1"/>
        </p:nvSpPr>
        <p:spPr>
          <a:xfrm>
            <a:off x="533400" y="6400800"/>
            <a:ext cx="4037012" cy="369332"/>
          </a:xfrm>
          <a:prstGeom prst="rect">
            <a:avLst/>
          </a:prstGeom>
          <a:noFill/>
        </p:spPr>
        <p:txBody>
          <a:bodyPr wrap="square" rtlCol="0">
            <a:spAutoFit/>
          </a:bodyPr>
          <a:lstStyle/>
          <a:p>
            <a:pPr fontAlgn="base">
              <a:spcBef>
                <a:spcPct val="0"/>
              </a:spcBef>
              <a:spcAft>
                <a:spcPct val="0"/>
              </a:spcAft>
            </a:pPr>
            <a:r>
              <a:rPr lang="en-US" dirty="0">
                <a:solidFill>
                  <a:srgbClr val="9E7E38"/>
                </a:solidFill>
                <a:cs typeface="Arial" charset="0"/>
              </a:rPr>
              <a:t>Wake Forest University</a:t>
            </a:r>
          </a:p>
        </p:txBody>
      </p:sp>
    </p:spTree>
    <p:extLst>
      <p:ext uri="{BB962C8B-B14F-4D97-AF65-F5344CB8AC3E}">
        <p14:creationId xmlns:p14="http://schemas.microsoft.com/office/powerpoint/2010/main" val="4081550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r" rtl="0" eaLnBrk="1" fontAlgn="base" hangingPunct="1">
        <a:spcBef>
          <a:spcPct val="0"/>
        </a:spcBef>
        <a:spcAft>
          <a:spcPct val="0"/>
        </a:spcAft>
        <a:defRPr sz="2400">
          <a:solidFill>
            <a:srgbClr val="040400"/>
          </a:solidFill>
          <a:latin typeface="+mj-lt"/>
          <a:ea typeface="+mj-ea"/>
          <a:cs typeface="+mj-cs"/>
        </a:defRPr>
      </a:lvl1pPr>
      <a:lvl2pPr algn="r" rtl="0" eaLnBrk="1" fontAlgn="base" hangingPunct="1">
        <a:spcBef>
          <a:spcPct val="0"/>
        </a:spcBef>
        <a:spcAft>
          <a:spcPct val="0"/>
        </a:spcAft>
        <a:defRPr sz="2400">
          <a:solidFill>
            <a:schemeClr val="tx2"/>
          </a:solidFill>
          <a:latin typeface="Arial" charset="0"/>
        </a:defRPr>
      </a:lvl2pPr>
      <a:lvl3pPr algn="r" rtl="0" eaLnBrk="1" fontAlgn="base" hangingPunct="1">
        <a:spcBef>
          <a:spcPct val="0"/>
        </a:spcBef>
        <a:spcAft>
          <a:spcPct val="0"/>
        </a:spcAft>
        <a:defRPr sz="2400">
          <a:solidFill>
            <a:schemeClr val="tx2"/>
          </a:solidFill>
          <a:latin typeface="Arial" charset="0"/>
        </a:defRPr>
      </a:lvl3pPr>
      <a:lvl4pPr algn="r" rtl="0" eaLnBrk="1" fontAlgn="base" hangingPunct="1">
        <a:spcBef>
          <a:spcPct val="0"/>
        </a:spcBef>
        <a:spcAft>
          <a:spcPct val="0"/>
        </a:spcAft>
        <a:defRPr sz="2400">
          <a:solidFill>
            <a:schemeClr val="tx2"/>
          </a:solidFill>
          <a:latin typeface="Arial" charset="0"/>
        </a:defRPr>
      </a:lvl4pPr>
      <a:lvl5pPr algn="r" rtl="0" eaLnBrk="1" fontAlgn="base" hangingPunct="1">
        <a:spcBef>
          <a:spcPct val="0"/>
        </a:spcBef>
        <a:spcAft>
          <a:spcPct val="0"/>
        </a:spcAft>
        <a:defRPr sz="2400">
          <a:solidFill>
            <a:schemeClr val="tx2"/>
          </a:solidFill>
          <a:latin typeface="Arial" charset="0"/>
        </a:defRPr>
      </a:lvl5pPr>
      <a:lvl6pPr marL="457200" algn="r" rtl="0" eaLnBrk="1" fontAlgn="base" hangingPunct="1">
        <a:spcBef>
          <a:spcPct val="0"/>
        </a:spcBef>
        <a:spcAft>
          <a:spcPct val="0"/>
        </a:spcAft>
        <a:defRPr sz="2400">
          <a:solidFill>
            <a:schemeClr val="tx2"/>
          </a:solidFill>
          <a:latin typeface="Arial" charset="0"/>
        </a:defRPr>
      </a:lvl6pPr>
      <a:lvl7pPr marL="914400" algn="r" rtl="0" eaLnBrk="1" fontAlgn="base" hangingPunct="1">
        <a:spcBef>
          <a:spcPct val="0"/>
        </a:spcBef>
        <a:spcAft>
          <a:spcPct val="0"/>
        </a:spcAft>
        <a:defRPr sz="2400">
          <a:solidFill>
            <a:schemeClr val="tx2"/>
          </a:solidFill>
          <a:latin typeface="Arial" charset="0"/>
        </a:defRPr>
      </a:lvl7pPr>
      <a:lvl8pPr marL="1371600" algn="r" rtl="0" eaLnBrk="1" fontAlgn="base" hangingPunct="1">
        <a:spcBef>
          <a:spcPct val="0"/>
        </a:spcBef>
        <a:spcAft>
          <a:spcPct val="0"/>
        </a:spcAft>
        <a:defRPr sz="2400">
          <a:solidFill>
            <a:schemeClr val="tx2"/>
          </a:solidFill>
          <a:latin typeface="Arial" charset="0"/>
        </a:defRPr>
      </a:lvl8pPr>
      <a:lvl9pPr marL="1828800" algn="r"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20000"/>
        </a:spcBef>
        <a:spcAft>
          <a:spcPct val="0"/>
        </a:spcAft>
        <a:defRPr sz="2400" b="1">
          <a:solidFill>
            <a:schemeClr val="tx1"/>
          </a:solidFill>
          <a:latin typeface="+mn-lt"/>
          <a:ea typeface="+mn-ea"/>
          <a:cs typeface="+mn-cs"/>
        </a:defRPr>
      </a:lvl1pPr>
      <a:lvl2pPr marL="1165225" indent="-533400" algn="l" rtl="0" eaLnBrk="1" fontAlgn="base" hangingPunct="1">
        <a:spcBef>
          <a:spcPct val="20000"/>
        </a:spcBef>
        <a:spcAft>
          <a:spcPct val="0"/>
        </a:spcAft>
        <a:defRPr sz="2800">
          <a:solidFill>
            <a:schemeClr val="tx1"/>
          </a:solidFill>
          <a:latin typeface="+mn-lt"/>
        </a:defRPr>
      </a:lvl2pPr>
      <a:lvl3pPr marL="1736725" indent="-457200" algn="l" rtl="0" eaLnBrk="1" fontAlgn="base" hangingPunct="1">
        <a:spcBef>
          <a:spcPct val="20000"/>
        </a:spcBef>
        <a:spcAft>
          <a:spcPct val="0"/>
        </a:spcAft>
        <a:defRPr sz="2400">
          <a:solidFill>
            <a:schemeClr val="tx1"/>
          </a:solidFill>
          <a:latin typeface="+mn-lt"/>
        </a:defRPr>
      </a:lvl3pPr>
      <a:lvl4pPr marL="2232025" indent="-381000" algn="l" rtl="0" eaLnBrk="1" fontAlgn="base" hangingPunct="1">
        <a:spcBef>
          <a:spcPct val="20000"/>
        </a:spcBef>
        <a:spcAft>
          <a:spcPct val="0"/>
        </a:spcAft>
        <a:defRPr sz="2000">
          <a:solidFill>
            <a:schemeClr val="tx1"/>
          </a:solidFill>
          <a:latin typeface="+mn-lt"/>
        </a:defRPr>
      </a:lvl4pPr>
      <a:lvl5pPr marL="2727325" indent="-381000" algn="l" rtl="0" eaLnBrk="1" fontAlgn="base" hangingPunct="1">
        <a:spcBef>
          <a:spcPct val="20000"/>
        </a:spcBef>
        <a:spcAft>
          <a:spcPct val="0"/>
        </a:spcAft>
        <a:defRPr sz="2000">
          <a:solidFill>
            <a:schemeClr val="tx1"/>
          </a:solidFill>
          <a:latin typeface="+mn-lt"/>
        </a:defRPr>
      </a:lvl5pPr>
      <a:lvl6pPr marL="3184525" indent="-381000" algn="l" rtl="0" eaLnBrk="1" fontAlgn="base" hangingPunct="1">
        <a:spcBef>
          <a:spcPct val="20000"/>
        </a:spcBef>
        <a:spcAft>
          <a:spcPct val="0"/>
        </a:spcAft>
        <a:defRPr sz="2000">
          <a:solidFill>
            <a:schemeClr val="tx1"/>
          </a:solidFill>
          <a:latin typeface="+mn-lt"/>
        </a:defRPr>
      </a:lvl6pPr>
      <a:lvl7pPr marL="3641725" indent="-381000" algn="l" rtl="0" eaLnBrk="1" fontAlgn="base" hangingPunct="1">
        <a:spcBef>
          <a:spcPct val="20000"/>
        </a:spcBef>
        <a:spcAft>
          <a:spcPct val="0"/>
        </a:spcAft>
        <a:defRPr sz="2000">
          <a:solidFill>
            <a:schemeClr val="tx1"/>
          </a:solidFill>
          <a:latin typeface="+mn-lt"/>
        </a:defRPr>
      </a:lvl7pPr>
      <a:lvl8pPr marL="4098925" indent="-381000" algn="l" rtl="0" eaLnBrk="1" fontAlgn="base" hangingPunct="1">
        <a:spcBef>
          <a:spcPct val="20000"/>
        </a:spcBef>
        <a:spcAft>
          <a:spcPct val="0"/>
        </a:spcAft>
        <a:defRPr sz="2000">
          <a:solidFill>
            <a:schemeClr val="tx1"/>
          </a:solidFill>
          <a:latin typeface="+mn-lt"/>
        </a:defRPr>
      </a:lvl8pPr>
      <a:lvl9pPr marL="4556125" indent="-3810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File:George_Washington_by_Peale,_1823.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814" y="762000"/>
            <a:ext cx="8915400" cy="1600200"/>
          </a:xfrm>
        </p:spPr>
        <p:txBody>
          <a:bodyPr/>
          <a:lstStyle/>
          <a:p>
            <a:r>
              <a:rPr lang="en-US" dirty="0" smtClean="0">
                <a:latin typeface="+mn-lt"/>
              </a:rPr>
              <a:t>Sports Leader Development Program</a:t>
            </a:r>
            <a:br>
              <a:rPr lang="en-US" dirty="0" smtClean="0">
                <a:latin typeface="+mn-lt"/>
              </a:rPr>
            </a:br>
            <a:r>
              <a:rPr lang="en-US" dirty="0" smtClean="0">
                <a:latin typeface="+mn-lt"/>
              </a:rPr>
              <a:t>Coaches Session #2</a:t>
            </a:r>
            <a:br>
              <a:rPr lang="en-US" dirty="0" smtClean="0">
                <a:latin typeface="+mn-lt"/>
              </a:rPr>
            </a:br>
            <a:r>
              <a:rPr lang="en-US" sz="4800" b="1" dirty="0" smtClean="0">
                <a:latin typeface="+mn-lt"/>
              </a:rPr>
              <a:t>CHARACTER</a:t>
            </a:r>
            <a:endParaRPr lang="en-US" sz="4800" b="1" dirty="0">
              <a:latin typeface="+mn-lt"/>
            </a:endParaRPr>
          </a:p>
        </p:txBody>
      </p:sp>
      <p:sp>
        <p:nvSpPr>
          <p:cNvPr id="5" name="Subtitle 4"/>
          <p:cNvSpPr>
            <a:spLocks noGrp="1"/>
          </p:cNvSpPr>
          <p:nvPr>
            <p:ph type="subTitle" idx="1"/>
          </p:nvPr>
        </p:nvSpPr>
        <p:spPr>
          <a:xfrm>
            <a:off x="384735" y="2667000"/>
            <a:ext cx="8303559" cy="914400"/>
          </a:xfrm>
        </p:spPr>
        <p:txBody>
          <a:bodyPr/>
          <a:lstStyle/>
          <a:p>
            <a:r>
              <a:rPr lang="en-US" sz="3200" b="1" dirty="0">
                <a:solidFill>
                  <a:schemeClr val="bg1">
                    <a:lumMod val="10000"/>
                  </a:schemeClr>
                </a:solidFill>
              </a:rPr>
              <a:t>Dr. Sean T. Hannah</a:t>
            </a:r>
          </a:p>
          <a:p>
            <a:pPr>
              <a:spcBef>
                <a:spcPts val="0"/>
              </a:spcBef>
              <a:spcAft>
                <a:spcPts val="0"/>
              </a:spcAft>
            </a:pPr>
            <a:r>
              <a:rPr lang="en-US" sz="1800" b="1" dirty="0">
                <a:solidFill>
                  <a:schemeClr val="bg1">
                    <a:lumMod val="10000"/>
                  </a:schemeClr>
                </a:solidFill>
              </a:rPr>
              <a:t>Professor of </a:t>
            </a:r>
            <a:r>
              <a:rPr lang="en-US" sz="1800" b="1" dirty="0" smtClean="0">
                <a:solidFill>
                  <a:schemeClr val="bg1">
                    <a:lumMod val="10000"/>
                  </a:schemeClr>
                </a:solidFill>
              </a:rPr>
              <a:t>Management </a:t>
            </a:r>
            <a:r>
              <a:rPr lang="en-US" sz="1800" b="1" dirty="0">
                <a:solidFill>
                  <a:schemeClr val="bg1">
                    <a:lumMod val="10000"/>
                  </a:schemeClr>
                </a:solidFill>
              </a:rPr>
              <a:t>and </a:t>
            </a:r>
            <a:r>
              <a:rPr lang="en-US" sz="1800" b="1" dirty="0" smtClean="0">
                <a:solidFill>
                  <a:schemeClr val="bg1">
                    <a:lumMod val="10000"/>
                  </a:schemeClr>
                </a:solidFill>
              </a:rPr>
              <a:t>Wilson Chair of Business Ethics </a:t>
            </a:r>
          </a:p>
          <a:p>
            <a:pPr>
              <a:spcBef>
                <a:spcPts val="0"/>
              </a:spcBef>
              <a:spcAft>
                <a:spcPts val="0"/>
              </a:spcAft>
            </a:pPr>
            <a:r>
              <a:rPr lang="en-US" sz="1800" b="1" dirty="0" smtClean="0">
                <a:solidFill>
                  <a:schemeClr val="bg1">
                    <a:lumMod val="10000"/>
                  </a:schemeClr>
                </a:solidFill>
              </a:rPr>
              <a:t>School </a:t>
            </a:r>
            <a:r>
              <a:rPr lang="en-US" sz="1800" b="1" dirty="0">
                <a:solidFill>
                  <a:schemeClr val="bg1">
                    <a:lumMod val="10000"/>
                  </a:schemeClr>
                </a:solidFill>
              </a:rPr>
              <a:t>of Business </a:t>
            </a:r>
          </a:p>
          <a:p>
            <a:pPr>
              <a:spcBef>
                <a:spcPts val="0"/>
              </a:spcBef>
              <a:spcAft>
                <a:spcPts val="0"/>
              </a:spcAft>
            </a:pPr>
            <a:r>
              <a:rPr lang="en-US" sz="1800" b="1" dirty="0" smtClean="0">
                <a:solidFill>
                  <a:schemeClr val="bg1">
                    <a:lumMod val="10000"/>
                  </a:schemeClr>
                </a:solidFill>
              </a:rPr>
              <a:t>Colonel</a:t>
            </a:r>
            <a:r>
              <a:rPr lang="en-US" sz="1800" b="1" dirty="0">
                <a:solidFill>
                  <a:schemeClr val="bg1">
                    <a:lumMod val="10000"/>
                  </a:schemeClr>
                </a:solidFill>
              </a:rPr>
              <a:t>, US </a:t>
            </a:r>
            <a:r>
              <a:rPr lang="en-US" sz="1800" b="1" dirty="0" smtClean="0">
                <a:solidFill>
                  <a:schemeClr val="bg1">
                    <a:lumMod val="10000"/>
                  </a:schemeClr>
                </a:solidFill>
              </a:rPr>
              <a:t>Army </a:t>
            </a:r>
            <a:r>
              <a:rPr lang="en-US" sz="1800" b="1" dirty="0">
                <a:solidFill>
                  <a:schemeClr val="bg1">
                    <a:lumMod val="10000"/>
                  </a:schemeClr>
                </a:solidFill>
              </a:rPr>
              <a:t>(Ret)</a:t>
            </a:r>
          </a:p>
          <a:p>
            <a:endParaRPr lang="en-US" sz="1800" dirty="0">
              <a:solidFill>
                <a:schemeClr val="bg1">
                  <a:lumMod val="10000"/>
                </a:schemeClr>
              </a:solidFill>
            </a:endParaRPr>
          </a:p>
        </p:txBody>
      </p:sp>
    </p:spTree>
    <p:extLst>
      <p:ext uri="{BB962C8B-B14F-4D97-AF65-F5344CB8AC3E}">
        <p14:creationId xmlns:p14="http://schemas.microsoft.com/office/powerpoint/2010/main" val="174658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657600"/>
            <a:ext cx="8382000" cy="1500187"/>
          </a:xfrm>
        </p:spPr>
        <p:txBody>
          <a:bodyPr/>
          <a:lstStyle/>
          <a:p>
            <a:pPr algn="ctr"/>
            <a:r>
              <a:rPr lang="en-US" sz="4800" dirty="0" smtClean="0">
                <a:solidFill>
                  <a:schemeClr val="bg1">
                    <a:lumMod val="10000"/>
                  </a:schemeClr>
                </a:solidFill>
              </a:rPr>
              <a:t>What new things can you do as coaches to reinforce your credibility and be more  transformational as </a:t>
            </a:r>
          </a:p>
          <a:p>
            <a:pPr algn="ctr"/>
            <a:r>
              <a:rPr lang="en-US" sz="4800" dirty="0" smtClean="0">
                <a:solidFill>
                  <a:schemeClr val="bg1">
                    <a:lumMod val="10000"/>
                  </a:schemeClr>
                </a:solidFill>
              </a:rPr>
              <a:t>ethical leaders?</a:t>
            </a:r>
            <a:endParaRPr lang="en-US" sz="4800" dirty="0">
              <a:solidFill>
                <a:schemeClr val="bg1">
                  <a:lumMod val="10000"/>
                </a:schemeClr>
              </a:solidFill>
            </a:endParaRPr>
          </a:p>
        </p:txBody>
      </p:sp>
    </p:spTree>
    <p:extLst>
      <p:ext uri="{BB962C8B-B14F-4D97-AF65-F5344CB8AC3E}">
        <p14:creationId xmlns:p14="http://schemas.microsoft.com/office/powerpoint/2010/main" val="256700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3113" y="76200"/>
            <a:ext cx="9308565" cy="838931"/>
          </a:xfrm>
        </p:spPr>
        <p:txBody>
          <a:bodyPr/>
          <a:lstStyle/>
          <a:p>
            <a:pPr marL="0" indent="0" algn="ctr">
              <a:buNone/>
            </a:pPr>
            <a:r>
              <a:rPr lang="en-US" sz="4000" b="1" dirty="0" smtClean="0">
                <a:solidFill>
                  <a:schemeClr val="bg1">
                    <a:lumMod val="10000"/>
                  </a:schemeClr>
                </a:solidFill>
              </a:rPr>
              <a:t>Driving Honor &amp; Duty in the Team</a:t>
            </a:r>
            <a:endParaRPr lang="en-US" sz="4000" b="1" dirty="0">
              <a:solidFill>
                <a:schemeClr val="bg1">
                  <a:lumMod val="10000"/>
                </a:scheme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115300" cy="4057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712496" y="2355285"/>
            <a:ext cx="3818674" cy="1938992"/>
          </a:xfrm>
          <a:prstGeom prst="rect">
            <a:avLst/>
          </a:prstGeom>
          <a:noFill/>
        </p:spPr>
        <p:txBody>
          <a:bodyPr wrap="none" rtlCol="0">
            <a:spAutoFit/>
          </a:bodyPr>
          <a:lstStyle/>
          <a:p>
            <a:pPr algn="ctr"/>
            <a:r>
              <a:rPr lang="en-US" sz="6000" b="1" dirty="0" smtClean="0">
                <a:solidFill>
                  <a:srgbClr val="0070C0"/>
                </a:solidFill>
                <a:cs typeface="Times New Roman"/>
              </a:rPr>
              <a:t>RESPECT</a:t>
            </a:r>
          </a:p>
          <a:p>
            <a:pPr algn="ctr"/>
            <a:r>
              <a:rPr lang="en-US" sz="6000" b="1" dirty="0" smtClean="0">
                <a:solidFill>
                  <a:srgbClr val="0070C0"/>
                </a:solidFill>
                <a:cs typeface="Times New Roman"/>
              </a:rPr>
              <a:t>VALUES</a:t>
            </a:r>
            <a:endParaRPr lang="en-US" sz="6000" b="1" dirty="0">
              <a:solidFill>
                <a:srgbClr val="0070C0"/>
              </a:solidFill>
              <a:cs typeface="Times New Roman"/>
            </a:endParaRPr>
          </a:p>
        </p:txBody>
      </p:sp>
      <p:sp>
        <p:nvSpPr>
          <p:cNvPr id="11" name="TextBox 10"/>
          <p:cNvSpPr txBox="1"/>
          <p:nvPr/>
        </p:nvSpPr>
        <p:spPr>
          <a:xfrm>
            <a:off x="5062920" y="2329973"/>
            <a:ext cx="3283271" cy="1938992"/>
          </a:xfrm>
          <a:prstGeom prst="rect">
            <a:avLst/>
          </a:prstGeom>
          <a:noFill/>
        </p:spPr>
        <p:txBody>
          <a:bodyPr wrap="none" rtlCol="0">
            <a:spAutoFit/>
          </a:bodyPr>
          <a:lstStyle/>
          <a:p>
            <a:pPr algn="ctr"/>
            <a:r>
              <a:rPr lang="en-US" sz="6000" b="1" dirty="0" smtClean="0">
                <a:solidFill>
                  <a:srgbClr val="0070C0"/>
                </a:solidFill>
                <a:cs typeface="Times New Roman"/>
              </a:rPr>
              <a:t>HONOR </a:t>
            </a:r>
          </a:p>
          <a:p>
            <a:pPr algn="ctr"/>
            <a:r>
              <a:rPr lang="en-US" sz="6000" b="1" dirty="0" smtClean="0">
                <a:solidFill>
                  <a:srgbClr val="0070C0"/>
                </a:solidFill>
                <a:cs typeface="Times New Roman"/>
              </a:rPr>
              <a:t>&amp; DUTY</a:t>
            </a:r>
            <a:endParaRPr lang="en-US" sz="6000" b="1" dirty="0">
              <a:solidFill>
                <a:srgbClr val="0070C0"/>
              </a:solidFill>
              <a:cs typeface="Times New Roman"/>
            </a:endParaRPr>
          </a:p>
        </p:txBody>
      </p:sp>
      <p:sp>
        <p:nvSpPr>
          <p:cNvPr id="12" name="TextBox 11"/>
          <p:cNvSpPr txBox="1"/>
          <p:nvPr/>
        </p:nvSpPr>
        <p:spPr>
          <a:xfrm>
            <a:off x="-1" y="5405050"/>
            <a:ext cx="9144001" cy="1042850"/>
          </a:xfrm>
          <a:prstGeom prst="rect">
            <a:avLst/>
          </a:prstGeom>
          <a:noFill/>
        </p:spPr>
        <p:txBody>
          <a:bodyPr wrap="square" rtlCol="0">
            <a:spAutoFit/>
          </a:bodyPr>
          <a:lstStyle/>
          <a:p>
            <a:pPr algn="ctr">
              <a:lnSpc>
                <a:spcPct val="90000"/>
              </a:lnSpc>
            </a:pPr>
            <a:r>
              <a:rPr lang="en-US" sz="3400" b="1" dirty="0" smtClean="0">
                <a:solidFill>
                  <a:srgbClr val="000000"/>
                </a:solidFill>
                <a:cs typeface="Times New Roman"/>
              </a:rPr>
              <a:t>We </a:t>
            </a:r>
            <a:r>
              <a:rPr lang="en-US" sz="3400" b="1" u="sng" dirty="0" smtClean="0">
                <a:solidFill>
                  <a:srgbClr val="000000"/>
                </a:solidFill>
                <a:cs typeface="Times New Roman"/>
              </a:rPr>
              <a:t>choose</a:t>
            </a:r>
            <a:r>
              <a:rPr lang="en-US" sz="3400" b="1" dirty="0" smtClean="0">
                <a:solidFill>
                  <a:srgbClr val="000000"/>
                </a:solidFill>
                <a:cs typeface="Times New Roman"/>
              </a:rPr>
              <a:t> to honor and be dutiful to</a:t>
            </a:r>
          </a:p>
          <a:p>
            <a:pPr algn="ctr">
              <a:lnSpc>
                <a:spcPct val="90000"/>
              </a:lnSpc>
            </a:pPr>
            <a:r>
              <a:rPr lang="en-US" sz="3400" b="1" dirty="0" smtClean="0">
                <a:solidFill>
                  <a:srgbClr val="000000"/>
                </a:solidFill>
                <a:cs typeface="Times New Roman"/>
              </a:rPr>
              <a:t>those things that we respect &amp; value</a:t>
            </a:r>
            <a:endParaRPr lang="en-US" sz="3400" b="1" dirty="0">
              <a:solidFill>
                <a:srgbClr val="000000"/>
              </a:solidFill>
              <a:cs typeface="Times New Roman"/>
            </a:endParaRPr>
          </a:p>
        </p:txBody>
      </p:sp>
      <p:sp>
        <p:nvSpPr>
          <p:cNvPr id="8" name="TextBox 3"/>
          <p:cNvSpPr txBox="1">
            <a:spLocks noChangeArrowheads="1"/>
          </p:cNvSpPr>
          <p:nvPr/>
        </p:nvSpPr>
        <p:spPr bwMode="auto">
          <a:xfrm>
            <a:off x="8236334" y="6457890"/>
            <a:ext cx="9156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smtClean="0">
                <a:solidFill>
                  <a:prstClr val="black"/>
                </a:solidFill>
                <a:latin typeface="Times New Roman" charset="0"/>
                <a:cs typeface="Times New Roman" charset="0"/>
              </a:rPr>
              <a:t>Copyright © </a:t>
            </a:r>
            <a:br>
              <a:rPr lang="en-US" sz="1000" b="1" dirty="0" smtClean="0">
                <a:solidFill>
                  <a:prstClr val="black"/>
                </a:solidFill>
                <a:latin typeface="Times New Roman" charset="0"/>
                <a:cs typeface="Times New Roman" charset="0"/>
              </a:rPr>
            </a:br>
            <a:r>
              <a:rPr lang="en-US" sz="1000" b="1" dirty="0" smtClean="0">
                <a:solidFill>
                  <a:prstClr val="black"/>
                </a:solidFill>
                <a:latin typeface="Times New Roman" charset="0"/>
                <a:cs typeface="Times New Roman" charset="0"/>
              </a:rPr>
              <a:t>TLDG</a:t>
            </a:r>
            <a:r>
              <a:rPr lang="en-US" sz="1000" b="1" dirty="0">
                <a:solidFill>
                  <a:prstClr val="black"/>
                </a:solidFill>
                <a:latin typeface="Times New Roman" charset="0"/>
                <a:cs typeface="Times New Roman" charset="0"/>
              </a:rPr>
              <a:t> </a:t>
            </a:r>
            <a:r>
              <a:rPr lang="en-US" sz="1000" b="1" dirty="0" smtClean="0">
                <a:solidFill>
                  <a:prstClr val="black"/>
                </a:solidFill>
                <a:latin typeface="Times New Roman" charset="0"/>
                <a:cs typeface="Times New Roman" charset="0"/>
              </a:rPr>
              <a:t>2016</a:t>
            </a:r>
          </a:p>
        </p:txBody>
      </p:sp>
    </p:spTree>
    <p:extLst>
      <p:ext uri="{BB962C8B-B14F-4D97-AF65-F5344CB8AC3E}">
        <p14:creationId xmlns:p14="http://schemas.microsoft.com/office/powerpoint/2010/main" val="38845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84812" cy="914400"/>
          </a:xfrm>
        </p:spPr>
        <p:txBody>
          <a:bodyPr/>
          <a:lstStyle/>
          <a:p>
            <a:pPr algn="ctr"/>
            <a:r>
              <a:rPr lang="en-US" sz="4000" dirty="0" smtClean="0"/>
              <a:t>Professional Identity</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6800"/>
            <a:ext cx="4975200" cy="3731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914400"/>
            <a:ext cx="3276600" cy="4925608"/>
          </a:xfrm>
          <a:prstGeom prst="rect">
            <a:avLst/>
          </a:prstGeom>
        </p:spPr>
      </p:pic>
      <p:sp>
        <p:nvSpPr>
          <p:cNvPr id="8" name="TextBox 7"/>
          <p:cNvSpPr txBox="1"/>
          <p:nvPr/>
        </p:nvSpPr>
        <p:spPr>
          <a:xfrm>
            <a:off x="483559" y="5316788"/>
            <a:ext cx="4796441" cy="523220"/>
          </a:xfrm>
          <a:prstGeom prst="rect">
            <a:avLst/>
          </a:prstGeom>
          <a:noFill/>
        </p:spPr>
        <p:txBody>
          <a:bodyPr wrap="none" rtlCol="0">
            <a:spAutoFit/>
          </a:bodyPr>
          <a:lstStyle/>
          <a:p>
            <a:r>
              <a:rPr lang="en-US" sz="2800" dirty="0" smtClean="0">
                <a:solidFill>
                  <a:schemeClr val="bg1">
                    <a:lumMod val="10000"/>
                  </a:schemeClr>
                </a:solidFill>
              </a:rPr>
              <a:t>How do Barry and Cal differ?</a:t>
            </a:r>
            <a:endParaRPr lang="en-US" sz="2800" dirty="0">
              <a:solidFill>
                <a:schemeClr val="bg1">
                  <a:lumMod val="10000"/>
                </a:schemeClr>
              </a:solidFill>
            </a:endParaRPr>
          </a:p>
        </p:txBody>
      </p:sp>
    </p:spTree>
    <p:extLst>
      <p:ext uri="{BB962C8B-B14F-4D97-AF65-F5344CB8AC3E}">
        <p14:creationId xmlns:p14="http://schemas.microsoft.com/office/powerpoint/2010/main" val="110522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657600"/>
            <a:ext cx="8382000" cy="1500187"/>
          </a:xfrm>
        </p:spPr>
        <p:txBody>
          <a:bodyPr/>
          <a:lstStyle/>
          <a:p>
            <a:pPr algn="ctr"/>
            <a:r>
              <a:rPr lang="en-US" sz="4800" dirty="0" smtClean="0">
                <a:solidFill>
                  <a:schemeClr val="bg1">
                    <a:lumMod val="10000"/>
                  </a:schemeClr>
                </a:solidFill>
              </a:rPr>
              <a:t>What new things can you do as coaches to build stronger respect, values, and professional identity in players?</a:t>
            </a:r>
            <a:endParaRPr lang="en-US" sz="4800" dirty="0">
              <a:solidFill>
                <a:schemeClr val="bg1">
                  <a:lumMod val="10000"/>
                </a:schemeClr>
              </a:solidFill>
            </a:endParaRPr>
          </a:p>
        </p:txBody>
      </p:sp>
    </p:spTree>
    <p:extLst>
      <p:ext uri="{BB962C8B-B14F-4D97-AF65-F5344CB8AC3E}">
        <p14:creationId xmlns:p14="http://schemas.microsoft.com/office/powerpoint/2010/main" val="239004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http://upload.wikimedia.org/wikipedia/commons/thumb/c/cb/George_Washington_by_Peale%2C_1823.jpg/220px-George_Washington_by_Peale%2C_1823.jpg">
            <a:hlinkClick r:id="rId2"/>
          </p:cNvPr>
          <p:cNvPicPr>
            <a:picLocks noChangeAspect="1" noChangeArrowheads="1"/>
          </p:cNvPicPr>
          <p:nvPr/>
        </p:nvPicPr>
        <p:blipFill>
          <a:blip r:embed="rId3" cstate="print"/>
          <a:srcRect/>
          <a:stretch>
            <a:fillRect/>
          </a:stretch>
        </p:blipFill>
        <p:spPr bwMode="auto">
          <a:xfrm>
            <a:off x="5841411" y="333846"/>
            <a:ext cx="3099978" cy="4272047"/>
          </a:xfrm>
          <a:prstGeom prst="rect">
            <a:avLst/>
          </a:prstGeom>
          <a:noFill/>
          <a:ln w="9525">
            <a:noFill/>
            <a:miter lim="800000"/>
            <a:headEnd/>
            <a:tailEnd/>
          </a:ln>
        </p:spPr>
      </p:pic>
      <p:sp>
        <p:nvSpPr>
          <p:cNvPr id="25606" name="TextBox 5"/>
          <p:cNvSpPr txBox="1">
            <a:spLocks noChangeArrowheads="1"/>
          </p:cNvSpPr>
          <p:nvPr/>
        </p:nvSpPr>
        <p:spPr bwMode="auto">
          <a:xfrm>
            <a:off x="-1752600" y="279916"/>
            <a:ext cx="9144000" cy="1323439"/>
          </a:xfrm>
          <a:prstGeom prst="rect">
            <a:avLst/>
          </a:prstGeom>
          <a:noFill/>
          <a:ln w="9525">
            <a:noFill/>
            <a:miter lim="800000"/>
            <a:headEnd/>
            <a:tailEnd/>
          </a:ln>
        </p:spPr>
        <p:txBody>
          <a:bodyPr wrap="square">
            <a:spAutoFit/>
          </a:bodyPr>
          <a:lstStyle/>
          <a:p>
            <a:pPr algn="ctr"/>
            <a:r>
              <a:rPr lang="en-US" sz="4000" b="1" dirty="0" smtClean="0">
                <a:solidFill>
                  <a:schemeClr val="bg1">
                    <a:lumMod val="10000"/>
                  </a:schemeClr>
                </a:solidFill>
                <a:cs typeface="Times New Roman" pitchFamily="18" charset="0"/>
              </a:rPr>
              <a:t>Recommended </a:t>
            </a:r>
          </a:p>
          <a:p>
            <a:pPr algn="ctr"/>
            <a:r>
              <a:rPr lang="en-US" sz="4000" b="1" dirty="0" smtClean="0">
                <a:solidFill>
                  <a:schemeClr val="bg1">
                    <a:lumMod val="10000"/>
                  </a:schemeClr>
                </a:solidFill>
                <a:cs typeface="Times New Roman" pitchFamily="18" charset="0"/>
              </a:rPr>
              <a:t>Self-Study</a:t>
            </a:r>
          </a:p>
        </p:txBody>
      </p:sp>
      <p:sp>
        <p:nvSpPr>
          <p:cNvPr id="2" name="TextBox 1"/>
          <p:cNvSpPr txBox="1"/>
          <p:nvPr/>
        </p:nvSpPr>
        <p:spPr>
          <a:xfrm>
            <a:off x="78074" y="1950462"/>
            <a:ext cx="5684267" cy="2308324"/>
          </a:xfrm>
          <a:prstGeom prst="rect">
            <a:avLst/>
          </a:prstGeom>
          <a:noFill/>
        </p:spPr>
        <p:txBody>
          <a:bodyPr wrap="square" rtlCol="0">
            <a:spAutoFit/>
          </a:bodyPr>
          <a:lstStyle/>
          <a:p>
            <a:pPr algn="ctr"/>
            <a:r>
              <a:rPr lang="en-US" sz="4000" b="1" dirty="0" smtClean="0">
                <a:solidFill>
                  <a:srgbClr val="C00000"/>
                </a:solidFill>
                <a:cs typeface="Times New Roman"/>
              </a:rPr>
              <a:t>Leader Character and Influence in Action </a:t>
            </a:r>
          </a:p>
          <a:p>
            <a:pPr algn="ctr"/>
            <a:r>
              <a:rPr lang="en-US" sz="3200" b="1" dirty="0" smtClean="0">
                <a:cs typeface="Times New Roman"/>
              </a:rPr>
              <a:t>George Washington and the 1783 Newburgh Conspiracy</a:t>
            </a:r>
            <a:endParaRPr lang="en-US" sz="3200" b="1" dirty="0">
              <a:cs typeface="Times New Roman"/>
            </a:endParaRPr>
          </a:p>
        </p:txBody>
      </p:sp>
      <p:sp>
        <p:nvSpPr>
          <p:cNvPr id="3" name="TextBox 2"/>
          <p:cNvSpPr txBox="1"/>
          <p:nvPr/>
        </p:nvSpPr>
        <p:spPr>
          <a:xfrm>
            <a:off x="304800" y="4953000"/>
            <a:ext cx="8436396" cy="1384995"/>
          </a:xfrm>
          <a:prstGeom prst="rect">
            <a:avLst/>
          </a:prstGeom>
          <a:solidFill>
            <a:srgbClr val="C00000"/>
          </a:solidFill>
        </p:spPr>
        <p:txBody>
          <a:bodyPr wrap="square" rtlCol="0">
            <a:spAutoFit/>
          </a:bodyPr>
          <a:lstStyle/>
          <a:p>
            <a:r>
              <a:rPr lang="en-US" sz="2800" u="sng" dirty="0" smtClean="0">
                <a:solidFill>
                  <a:schemeClr val="bg1"/>
                </a:solidFill>
              </a:rPr>
              <a:t>Free Apple iBook</a:t>
            </a:r>
          </a:p>
          <a:p>
            <a:r>
              <a:rPr lang="en-US" sz="2800" dirty="0" smtClean="0">
                <a:solidFill>
                  <a:schemeClr val="bg1"/>
                </a:solidFill>
              </a:rPr>
              <a:t>https</a:t>
            </a:r>
            <a:r>
              <a:rPr lang="en-US" sz="2800" dirty="0">
                <a:solidFill>
                  <a:schemeClr val="bg1"/>
                </a:solidFill>
              </a:rPr>
              <a:t>://itunes.apple.com/us/book/leading-with-character/id1085842572?mt=13</a:t>
            </a:r>
          </a:p>
        </p:txBody>
      </p:sp>
    </p:spTree>
    <p:extLst>
      <p:ext uri="{BB962C8B-B14F-4D97-AF65-F5344CB8AC3E}">
        <p14:creationId xmlns:p14="http://schemas.microsoft.com/office/powerpoint/2010/main" val="3705411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5484812" cy="914400"/>
          </a:xfrm>
        </p:spPr>
        <p:txBody>
          <a:bodyPr/>
          <a:lstStyle/>
          <a:p>
            <a:pPr algn="ctr"/>
            <a:r>
              <a:rPr lang="en-US" sz="4800" dirty="0" smtClean="0"/>
              <a:t>Take-</a:t>
            </a:r>
            <a:r>
              <a:rPr lang="en-US" sz="4800" dirty="0" err="1" smtClean="0"/>
              <a:t>Aways</a:t>
            </a:r>
            <a:endParaRPr lang="en-US" sz="4800" dirty="0"/>
          </a:p>
        </p:txBody>
      </p:sp>
      <p:sp>
        <p:nvSpPr>
          <p:cNvPr id="3" name="Content Placeholder 2"/>
          <p:cNvSpPr>
            <a:spLocks noGrp="1"/>
          </p:cNvSpPr>
          <p:nvPr>
            <p:ph idx="1"/>
          </p:nvPr>
        </p:nvSpPr>
        <p:spPr>
          <a:xfrm>
            <a:off x="533400" y="1371600"/>
            <a:ext cx="8226425" cy="4572000"/>
          </a:xfrm>
        </p:spPr>
        <p:txBody>
          <a:bodyPr/>
          <a:lstStyle/>
          <a:p>
            <a:pPr>
              <a:buFont typeface="Wingdings" panose="05000000000000000000" pitchFamily="2" charset="2"/>
              <a:buChar char="ü"/>
            </a:pPr>
            <a:r>
              <a:rPr lang="en-US" dirty="0" smtClean="0">
                <a:solidFill>
                  <a:schemeClr val="bg1">
                    <a:lumMod val="10000"/>
                  </a:schemeClr>
                </a:solidFill>
              </a:rPr>
              <a:t>Teach players how to operationalize their and the team’s values into ethical codes</a:t>
            </a:r>
          </a:p>
          <a:p>
            <a:pPr>
              <a:buFont typeface="Wingdings" panose="05000000000000000000" pitchFamily="2" charset="2"/>
              <a:buChar char="ü"/>
            </a:pPr>
            <a:r>
              <a:rPr lang="en-US" dirty="0">
                <a:solidFill>
                  <a:schemeClr val="bg1">
                    <a:lumMod val="10000"/>
                  </a:schemeClr>
                </a:solidFill>
              </a:rPr>
              <a:t>Teach </a:t>
            </a:r>
            <a:r>
              <a:rPr lang="en-US" dirty="0" smtClean="0">
                <a:solidFill>
                  <a:schemeClr val="bg1">
                    <a:lumMod val="10000"/>
                  </a:schemeClr>
                </a:solidFill>
              </a:rPr>
              <a:t>players the ethical lenses and use to enrich their moral complexity </a:t>
            </a:r>
          </a:p>
          <a:p>
            <a:pPr>
              <a:buFont typeface="Wingdings" panose="05000000000000000000" pitchFamily="2" charset="2"/>
              <a:buChar char="ü"/>
            </a:pPr>
            <a:r>
              <a:rPr lang="en-US" dirty="0" smtClean="0">
                <a:solidFill>
                  <a:schemeClr val="bg1">
                    <a:lumMod val="10000"/>
                  </a:schemeClr>
                </a:solidFill>
              </a:rPr>
              <a:t>Create a deliberate plan to demonstrate </a:t>
            </a:r>
            <a:r>
              <a:rPr lang="en-US" i="1" dirty="0" smtClean="0">
                <a:solidFill>
                  <a:schemeClr val="bg1">
                    <a:lumMod val="10000"/>
                  </a:schemeClr>
                </a:solidFill>
              </a:rPr>
              <a:t>ethos, logos, </a:t>
            </a:r>
            <a:r>
              <a:rPr lang="en-US" dirty="0" smtClean="0">
                <a:solidFill>
                  <a:schemeClr val="bg1">
                    <a:lumMod val="10000"/>
                  </a:schemeClr>
                </a:solidFill>
              </a:rPr>
              <a:t>and</a:t>
            </a:r>
            <a:r>
              <a:rPr lang="en-US" i="1" dirty="0" smtClean="0">
                <a:solidFill>
                  <a:schemeClr val="bg1">
                    <a:lumMod val="10000"/>
                  </a:schemeClr>
                </a:solidFill>
              </a:rPr>
              <a:t> pathos</a:t>
            </a:r>
          </a:p>
          <a:p>
            <a:pPr>
              <a:buFont typeface="Wingdings" panose="05000000000000000000" pitchFamily="2" charset="2"/>
              <a:buChar char="ü"/>
            </a:pPr>
            <a:r>
              <a:rPr lang="en-US" dirty="0">
                <a:solidFill>
                  <a:srgbClr val="FFFDE8">
                    <a:lumMod val="10000"/>
                  </a:srgbClr>
                </a:solidFill>
              </a:rPr>
              <a:t>Create a deliberate plan </a:t>
            </a:r>
            <a:r>
              <a:rPr lang="en-US" dirty="0" smtClean="0">
                <a:solidFill>
                  <a:srgbClr val="FFFDE8">
                    <a:lumMod val="10000"/>
                  </a:srgbClr>
                </a:solidFill>
              </a:rPr>
              <a:t>to transform the ethics of your players and the team</a:t>
            </a:r>
          </a:p>
          <a:p>
            <a:pPr lvl="1">
              <a:buFont typeface="Wingdings" panose="05000000000000000000" pitchFamily="2" charset="2"/>
              <a:buChar char="q"/>
            </a:pPr>
            <a:r>
              <a:rPr lang="en-US" sz="2000" dirty="0" smtClean="0">
                <a:solidFill>
                  <a:srgbClr val="FFFDE8">
                    <a:lumMod val="10000"/>
                  </a:srgbClr>
                </a:solidFill>
              </a:rPr>
              <a:t>Respect and values</a:t>
            </a:r>
          </a:p>
          <a:p>
            <a:pPr lvl="1">
              <a:buFont typeface="Wingdings" panose="05000000000000000000" pitchFamily="2" charset="2"/>
              <a:buChar char="q"/>
            </a:pPr>
            <a:r>
              <a:rPr lang="en-US" sz="2000" dirty="0" smtClean="0">
                <a:solidFill>
                  <a:srgbClr val="FFFDE8">
                    <a:lumMod val="10000"/>
                  </a:srgbClr>
                </a:solidFill>
              </a:rPr>
              <a:t>Culture of discussing ethics</a:t>
            </a:r>
          </a:p>
          <a:p>
            <a:pPr lvl="1">
              <a:buFont typeface="Wingdings" panose="05000000000000000000" pitchFamily="2" charset="2"/>
              <a:buChar char="q"/>
            </a:pPr>
            <a:r>
              <a:rPr lang="en-US" sz="2000" dirty="0" smtClean="0">
                <a:solidFill>
                  <a:srgbClr val="FFFDE8">
                    <a:lumMod val="10000"/>
                  </a:srgbClr>
                </a:solidFill>
              </a:rPr>
              <a:t>Professional identity</a:t>
            </a:r>
            <a:endParaRPr lang="en-US" sz="2000" dirty="0">
              <a:solidFill>
                <a:schemeClr val="bg1">
                  <a:lumMod val="10000"/>
                </a:schemeClr>
              </a:solidFill>
            </a:endParaRPr>
          </a:p>
        </p:txBody>
      </p:sp>
    </p:spTree>
    <p:extLst>
      <p:ext uri="{BB962C8B-B14F-4D97-AF65-F5344CB8AC3E}">
        <p14:creationId xmlns:p14="http://schemas.microsoft.com/office/powerpoint/2010/main" val="243233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683153" cy="914400"/>
          </a:xfrm>
        </p:spPr>
        <p:txBody>
          <a:bodyPr/>
          <a:lstStyle/>
          <a:p>
            <a:pPr algn="ctr" eaLnBrk="1" hangingPunct="1"/>
            <a:r>
              <a:rPr lang="en-US" b="1" dirty="0" smtClean="0"/>
              <a:t>Deacon Leader </a:t>
            </a:r>
            <a:r>
              <a:rPr lang="en-US" dirty="0" smtClean="0"/>
              <a:t>Development</a:t>
            </a:r>
            <a:r>
              <a:rPr lang="en-US" b="1" dirty="0" smtClean="0"/>
              <a:t> Model (</a:t>
            </a:r>
            <a:r>
              <a:rPr lang="en-US" dirty="0" smtClean="0"/>
              <a:t>26June17)</a:t>
            </a:r>
            <a:endParaRPr lang="en-US" b="1" dirty="0"/>
          </a:p>
        </p:txBody>
      </p:sp>
      <p:sp>
        <p:nvSpPr>
          <p:cNvPr id="4" name="Oval 3"/>
          <p:cNvSpPr/>
          <p:nvPr/>
        </p:nvSpPr>
        <p:spPr bwMode="auto">
          <a:xfrm>
            <a:off x="3476266" y="2642552"/>
            <a:ext cx="1859131" cy="1752891"/>
          </a:xfrm>
          <a:prstGeom prst="ellipse">
            <a:avLst/>
          </a:prstGeom>
          <a:solidFill>
            <a:srgbClr val="120E06"/>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9E7E38"/>
              </a:solidFill>
            </a:endParaRPr>
          </a:p>
        </p:txBody>
      </p:sp>
      <p:sp>
        <p:nvSpPr>
          <p:cNvPr id="2" name="TextBox 1"/>
          <p:cNvSpPr txBox="1"/>
          <p:nvPr/>
        </p:nvSpPr>
        <p:spPr>
          <a:xfrm>
            <a:off x="3466542" y="3068828"/>
            <a:ext cx="1879557" cy="1077218"/>
          </a:xfrm>
          <a:prstGeom prst="rect">
            <a:avLst/>
          </a:prstGeom>
          <a:noFill/>
        </p:spPr>
        <p:txBody>
          <a:bodyPr wrap="square" rtlCol="0">
            <a:spAutoFit/>
          </a:bodyPr>
          <a:lstStyle/>
          <a:p>
            <a:pPr marL="1588" algn="ctr"/>
            <a:r>
              <a:rPr lang="en-US" sz="2400" b="1" dirty="0" smtClean="0">
                <a:solidFill>
                  <a:schemeClr val="bg2"/>
                </a:solidFill>
              </a:rPr>
              <a:t>Deacon </a:t>
            </a:r>
          </a:p>
          <a:p>
            <a:pPr marL="1588" algn="ctr"/>
            <a:r>
              <a:rPr lang="en-US" sz="2400" b="1" dirty="0" smtClean="0">
                <a:solidFill>
                  <a:schemeClr val="bg2"/>
                </a:solidFill>
              </a:rPr>
              <a:t>Leader</a:t>
            </a:r>
          </a:p>
          <a:p>
            <a:pPr marL="1588" algn="ctr"/>
            <a:r>
              <a:rPr lang="en-US" sz="1600" b="1" smtClean="0">
                <a:solidFill>
                  <a:schemeClr val="bg2"/>
                </a:solidFill>
              </a:rPr>
              <a:t>(identity)</a:t>
            </a:r>
            <a:endParaRPr lang="en-US" sz="1600" b="1" dirty="0">
              <a:solidFill>
                <a:schemeClr val="bg2"/>
              </a:solidFill>
            </a:endParaRPr>
          </a:p>
        </p:txBody>
      </p:sp>
      <p:sp>
        <p:nvSpPr>
          <p:cNvPr id="6" name="Oval 5"/>
          <p:cNvSpPr/>
          <p:nvPr/>
        </p:nvSpPr>
        <p:spPr bwMode="auto">
          <a:xfrm>
            <a:off x="3557585" y="591371"/>
            <a:ext cx="1593994" cy="1369137"/>
          </a:xfrm>
          <a:prstGeom prst="ellipse">
            <a:avLst/>
          </a:prstGeom>
          <a:solidFill>
            <a:srgbClr val="C00000"/>
          </a:solid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9E7E38"/>
              </a:solidFill>
            </a:endParaRPr>
          </a:p>
        </p:txBody>
      </p:sp>
      <p:sp>
        <p:nvSpPr>
          <p:cNvPr id="7" name="Oval 6"/>
          <p:cNvSpPr/>
          <p:nvPr/>
        </p:nvSpPr>
        <p:spPr bwMode="auto">
          <a:xfrm>
            <a:off x="6292723" y="2556464"/>
            <a:ext cx="1648579" cy="1414664"/>
          </a:xfrm>
          <a:prstGeom prst="ellipse">
            <a:avLst/>
          </a:prstGeom>
          <a:solidFill>
            <a:schemeClr val="tx1">
              <a:lumMod val="60000"/>
              <a:lumOff val="40000"/>
            </a:schemeClr>
          </a:solid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9E7E38"/>
              </a:solidFill>
            </a:endParaRPr>
          </a:p>
        </p:txBody>
      </p:sp>
      <p:sp>
        <p:nvSpPr>
          <p:cNvPr id="8" name="Oval 7"/>
          <p:cNvSpPr/>
          <p:nvPr/>
        </p:nvSpPr>
        <p:spPr bwMode="auto">
          <a:xfrm>
            <a:off x="882737" y="2556465"/>
            <a:ext cx="1662411" cy="1414662"/>
          </a:xfrm>
          <a:prstGeom prst="ellipse">
            <a:avLst/>
          </a:prstGeom>
          <a:solidFill>
            <a:schemeClr val="tx1">
              <a:lumMod val="60000"/>
              <a:lumOff val="40000"/>
            </a:schemeClr>
          </a:solid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9E7E38"/>
              </a:solidFill>
            </a:endParaRPr>
          </a:p>
        </p:txBody>
      </p:sp>
      <p:sp>
        <p:nvSpPr>
          <p:cNvPr id="9" name="Oval 8"/>
          <p:cNvSpPr/>
          <p:nvPr/>
        </p:nvSpPr>
        <p:spPr bwMode="auto">
          <a:xfrm>
            <a:off x="1815282" y="4783533"/>
            <a:ext cx="1663875" cy="1411625"/>
          </a:xfrm>
          <a:prstGeom prst="ellipse">
            <a:avLst/>
          </a:prstGeom>
          <a:solidFill>
            <a:schemeClr val="tx1">
              <a:lumMod val="60000"/>
              <a:lumOff val="40000"/>
            </a:schemeClr>
          </a:solid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9E7E38"/>
              </a:solidFill>
            </a:endParaRPr>
          </a:p>
        </p:txBody>
      </p:sp>
      <p:sp>
        <p:nvSpPr>
          <p:cNvPr id="10" name="Oval 9"/>
          <p:cNvSpPr/>
          <p:nvPr/>
        </p:nvSpPr>
        <p:spPr bwMode="auto">
          <a:xfrm>
            <a:off x="5357132" y="4820662"/>
            <a:ext cx="1618620" cy="1411624"/>
          </a:xfrm>
          <a:prstGeom prst="ellipse">
            <a:avLst/>
          </a:prstGeom>
          <a:solidFill>
            <a:schemeClr val="tx1">
              <a:lumMod val="60000"/>
              <a:lumOff val="40000"/>
            </a:schemeClr>
          </a:solidFill>
          <a:ln w="38100" cap="flat" cmpd="sng" algn="ctr">
            <a:solidFill>
              <a:schemeClr val="bg1">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a:solidFill>
                <a:srgbClr val="9E7E38"/>
              </a:solidFill>
            </a:endParaRPr>
          </a:p>
        </p:txBody>
      </p:sp>
      <p:sp>
        <p:nvSpPr>
          <p:cNvPr id="5" name="TextBox 4"/>
          <p:cNvSpPr txBox="1"/>
          <p:nvPr/>
        </p:nvSpPr>
        <p:spPr>
          <a:xfrm>
            <a:off x="3504478" y="1044810"/>
            <a:ext cx="1742303" cy="369332"/>
          </a:xfrm>
          <a:prstGeom prst="rect">
            <a:avLst/>
          </a:prstGeom>
          <a:noFill/>
        </p:spPr>
        <p:txBody>
          <a:bodyPr wrap="square" rtlCol="0">
            <a:spAutoFit/>
          </a:bodyPr>
          <a:lstStyle/>
          <a:p>
            <a:pPr algn="ctr"/>
            <a:r>
              <a:rPr lang="en-US" sz="1800" b="1" dirty="0" smtClean="0">
                <a:solidFill>
                  <a:schemeClr val="bg1"/>
                </a:solidFill>
              </a:rPr>
              <a:t>Character</a:t>
            </a:r>
            <a:endParaRPr lang="en-US" sz="1800" b="1" dirty="0">
              <a:solidFill>
                <a:schemeClr val="bg1"/>
              </a:solidFill>
            </a:endParaRPr>
          </a:p>
        </p:txBody>
      </p:sp>
      <p:sp>
        <p:nvSpPr>
          <p:cNvPr id="12" name="TextBox 11"/>
          <p:cNvSpPr txBox="1"/>
          <p:nvPr/>
        </p:nvSpPr>
        <p:spPr>
          <a:xfrm>
            <a:off x="6246089" y="3011884"/>
            <a:ext cx="1742303" cy="369332"/>
          </a:xfrm>
          <a:prstGeom prst="rect">
            <a:avLst/>
          </a:prstGeom>
          <a:noFill/>
        </p:spPr>
        <p:txBody>
          <a:bodyPr wrap="square" rtlCol="0">
            <a:spAutoFit/>
          </a:bodyPr>
          <a:lstStyle/>
          <a:p>
            <a:pPr algn="ctr"/>
            <a:r>
              <a:rPr lang="en-US" sz="1800" b="1" dirty="0" smtClean="0">
                <a:solidFill>
                  <a:schemeClr val="bg1">
                    <a:lumMod val="10000"/>
                  </a:schemeClr>
                </a:solidFill>
              </a:rPr>
              <a:t>Competitive</a:t>
            </a:r>
            <a:endParaRPr lang="en-US" sz="1800" b="1" dirty="0">
              <a:solidFill>
                <a:schemeClr val="bg1">
                  <a:lumMod val="10000"/>
                </a:schemeClr>
              </a:solidFill>
            </a:endParaRPr>
          </a:p>
        </p:txBody>
      </p:sp>
      <p:sp>
        <p:nvSpPr>
          <p:cNvPr id="13" name="TextBox 12"/>
          <p:cNvSpPr txBox="1"/>
          <p:nvPr/>
        </p:nvSpPr>
        <p:spPr>
          <a:xfrm>
            <a:off x="5335397" y="5150998"/>
            <a:ext cx="1742303" cy="646331"/>
          </a:xfrm>
          <a:prstGeom prst="rect">
            <a:avLst/>
          </a:prstGeom>
          <a:noFill/>
        </p:spPr>
        <p:txBody>
          <a:bodyPr wrap="square" rtlCol="0">
            <a:spAutoFit/>
          </a:bodyPr>
          <a:lstStyle/>
          <a:p>
            <a:pPr algn="ctr"/>
            <a:r>
              <a:rPr lang="en-US" sz="1800" b="1" dirty="0" smtClean="0">
                <a:solidFill>
                  <a:schemeClr val="bg1">
                    <a:lumMod val="10000"/>
                  </a:schemeClr>
                </a:solidFill>
              </a:rPr>
              <a:t>Positive </a:t>
            </a:r>
          </a:p>
          <a:p>
            <a:pPr algn="ctr"/>
            <a:r>
              <a:rPr lang="en-US" sz="1800" b="1" dirty="0" smtClean="0">
                <a:solidFill>
                  <a:schemeClr val="bg1">
                    <a:lumMod val="10000"/>
                  </a:schemeClr>
                </a:solidFill>
              </a:rPr>
              <a:t>Attitude</a:t>
            </a:r>
            <a:endParaRPr lang="en-US" sz="1800" b="1" dirty="0">
              <a:solidFill>
                <a:schemeClr val="bg1">
                  <a:lumMod val="10000"/>
                </a:schemeClr>
              </a:solidFill>
            </a:endParaRPr>
          </a:p>
        </p:txBody>
      </p:sp>
      <p:sp>
        <p:nvSpPr>
          <p:cNvPr id="14" name="TextBox 13"/>
          <p:cNvSpPr txBox="1"/>
          <p:nvPr/>
        </p:nvSpPr>
        <p:spPr>
          <a:xfrm>
            <a:off x="1793823" y="5272826"/>
            <a:ext cx="1742303" cy="369332"/>
          </a:xfrm>
          <a:prstGeom prst="rect">
            <a:avLst/>
          </a:prstGeom>
          <a:noFill/>
        </p:spPr>
        <p:txBody>
          <a:bodyPr wrap="square" rtlCol="0">
            <a:spAutoFit/>
          </a:bodyPr>
          <a:lstStyle/>
          <a:p>
            <a:pPr algn="ctr"/>
            <a:r>
              <a:rPr lang="en-US" sz="1800" b="1" dirty="0" smtClean="0">
                <a:solidFill>
                  <a:schemeClr val="bg1">
                    <a:lumMod val="10000"/>
                  </a:schemeClr>
                </a:solidFill>
              </a:rPr>
              <a:t>Committed</a:t>
            </a:r>
            <a:endParaRPr lang="en-US" sz="1800" b="1" dirty="0">
              <a:solidFill>
                <a:schemeClr val="bg1">
                  <a:lumMod val="10000"/>
                </a:schemeClr>
              </a:solidFill>
            </a:endParaRPr>
          </a:p>
        </p:txBody>
      </p:sp>
      <p:sp>
        <p:nvSpPr>
          <p:cNvPr id="15" name="TextBox 14"/>
          <p:cNvSpPr txBox="1"/>
          <p:nvPr/>
        </p:nvSpPr>
        <p:spPr>
          <a:xfrm>
            <a:off x="861982" y="3013688"/>
            <a:ext cx="1742303" cy="369332"/>
          </a:xfrm>
          <a:prstGeom prst="rect">
            <a:avLst/>
          </a:prstGeom>
          <a:noFill/>
        </p:spPr>
        <p:txBody>
          <a:bodyPr wrap="square" rtlCol="0">
            <a:spAutoFit/>
          </a:bodyPr>
          <a:lstStyle/>
          <a:p>
            <a:pPr algn="ctr"/>
            <a:r>
              <a:rPr lang="en-US" sz="1800" b="1" dirty="0" smtClean="0">
                <a:solidFill>
                  <a:schemeClr val="bg1">
                    <a:lumMod val="10000"/>
                  </a:schemeClr>
                </a:solidFill>
              </a:rPr>
              <a:t>Selfless</a:t>
            </a:r>
            <a:endParaRPr lang="en-US" sz="1800" b="1" dirty="0">
              <a:solidFill>
                <a:schemeClr val="bg1">
                  <a:lumMod val="10000"/>
                </a:schemeClr>
              </a:solidFill>
            </a:endParaRPr>
          </a:p>
        </p:txBody>
      </p:sp>
      <p:sp>
        <p:nvSpPr>
          <p:cNvPr id="11" name="Left-Right Arrow 10"/>
          <p:cNvSpPr/>
          <p:nvPr/>
        </p:nvSpPr>
        <p:spPr>
          <a:xfrm rot="18931578">
            <a:off x="2343297" y="1989020"/>
            <a:ext cx="1046540" cy="234423"/>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eft-Right Arrow 16"/>
          <p:cNvSpPr/>
          <p:nvPr/>
        </p:nvSpPr>
        <p:spPr>
          <a:xfrm rot="2737728">
            <a:off x="5369079" y="1955029"/>
            <a:ext cx="1050687" cy="242601"/>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Right Arrow 17"/>
          <p:cNvSpPr/>
          <p:nvPr/>
        </p:nvSpPr>
        <p:spPr>
          <a:xfrm>
            <a:off x="3906923" y="5410791"/>
            <a:ext cx="1071363" cy="231367"/>
          </a:xfrm>
          <a:prstGeom prst="lef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rot="14229529">
            <a:off x="1730208" y="4265532"/>
            <a:ext cx="864909" cy="268645"/>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eft-Right Arrow 19"/>
          <p:cNvSpPr/>
          <p:nvPr/>
        </p:nvSpPr>
        <p:spPr>
          <a:xfrm rot="18206753">
            <a:off x="6308208" y="4299475"/>
            <a:ext cx="864909" cy="243353"/>
          </a:xfrm>
          <a:prstGeom prst="lef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Right Arrow 15"/>
          <p:cNvSpPr/>
          <p:nvPr/>
        </p:nvSpPr>
        <p:spPr>
          <a:xfrm>
            <a:off x="2627220" y="3381216"/>
            <a:ext cx="766974" cy="196564"/>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Right Arrow 21"/>
          <p:cNvSpPr/>
          <p:nvPr/>
        </p:nvSpPr>
        <p:spPr>
          <a:xfrm rot="18782177">
            <a:off x="3161563" y="4516929"/>
            <a:ext cx="757472" cy="270149"/>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eft-Right Arrow 22"/>
          <p:cNvSpPr/>
          <p:nvPr/>
        </p:nvSpPr>
        <p:spPr>
          <a:xfrm rot="5400000">
            <a:off x="4083540" y="2176338"/>
            <a:ext cx="562504" cy="197749"/>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a:off x="5440340" y="3345731"/>
            <a:ext cx="780035" cy="261820"/>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Left-Right Arrow 24"/>
          <p:cNvSpPr/>
          <p:nvPr/>
        </p:nvSpPr>
        <p:spPr>
          <a:xfrm rot="2636425">
            <a:off x="4831875" y="4540839"/>
            <a:ext cx="833539" cy="224018"/>
          </a:xfrm>
          <a:prstGeom prst="leftRightArrow">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onut 2"/>
          <p:cNvSpPr/>
          <p:nvPr/>
        </p:nvSpPr>
        <p:spPr>
          <a:xfrm>
            <a:off x="3590971" y="2743751"/>
            <a:ext cx="1612712" cy="1539243"/>
          </a:xfrm>
          <a:prstGeom prst="donut">
            <a:avLst>
              <a:gd name="adj" fmla="val 43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21710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484812" cy="914400"/>
          </a:xfrm>
        </p:spPr>
        <p:txBody>
          <a:bodyPr/>
          <a:lstStyle/>
          <a:p>
            <a:pPr algn="ctr"/>
            <a:r>
              <a:rPr lang="en-US" sz="4800" b="1" dirty="0" smtClean="0"/>
              <a:t>Agenda</a:t>
            </a:r>
            <a:endParaRPr lang="en-US" sz="4800" b="1" dirty="0"/>
          </a:p>
        </p:txBody>
      </p:sp>
      <p:sp>
        <p:nvSpPr>
          <p:cNvPr id="3" name="Content Placeholder 2"/>
          <p:cNvSpPr>
            <a:spLocks noGrp="1"/>
          </p:cNvSpPr>
          <p:nvPr>
            <p:ph idx="1"/>
          </p:nvPr>
        </p:nvSpPr>
        <p:spPr>
          <a:xfrm>
            <a:off x="457200" y="1295400"/>
            <a:ext cx="8226425" cy="4572000"/>
          </a:xfrm>
        </p:spPr>
        <p:txBody>
          <a:bodyPr/>
          <a:lstStyle/>
          <a:p>
            <a:pPr marL="457200" lvl="0" indent="-457200">
              <a:buAutoNum type="arabicPeriod"/>
            </a:pPr>
            <a:r>
              <a:rPr lang="en-US" sz="3600" b="0" dirty="0" smtClean="0">
                <a:solidFill>
                  <a:schemeClr val="bg1">
                    <a:lumMod val="10000"/>
                  </a:schemeClr>
                </a:solidFill>
              </a:rPr>
              <a:t>Values, morals and ethics – making (and helping players make) tough ethical decisions</a:t>
            </a:r>
          </a:p>
          <a:p>
            <a:pPr marL="457200" lvl="0" indent="-457200">
              <a:buAutoNum type="arabicPeriod"/>
            </a:pPr>
            <a:r>
              <a:rPr lang="en-US" sz="3600" b="0" dirty="0" smtClean="0">
                <a:solidFill>
                  <a:schemeClr val="bg1">
                    <a:lumMod val="10000"/>
                  </a:schemeClr>
                </a:solidFill>
              </a:rPr>
              <a:t>Role </a:t>
            </a:r>
            <a:r>
              <a:rPr lang="en-US" sz="3600" b="0" dirty="0">
                <a:solidFill>
                  <a:schemeClr val="bg1">
                    <a:lumMod val="10000"/>
                  </a:schemeClr>
                </a:solidFill>
              </a:rPr>
              <a:t>modelling </a:t>
            </a:r>
            <a:r>
              <a:rPr lang="en-US" sz="3600" b="0" dirty="0" smtClean="0">
                <a:solidFill>
                  <a:schemeClr val="bg1">
                    <a:lumMod val="10000"/>
                  </a:schemeClr>
                </a:solidFill>
              </a:rPr>
              <a:t>as a coach through </a:t>
            </a:r>
            <a:r>
              <a:rPr lang="en-US" sz="3600" b="0" dirty="0">
                <a:solidFill>
                  <a:schemeClr val="bg1">
                    <a:lumMod val="10000"/>
                  </a:schemeClr>
                </a:solidFill>
              </a:rPr>
              <a:t>personal </a:t>
            </a:r>
            <a:r>
              <a:rPr lang="en-US" sz="3600" b="0" dirty="0" smtClean="0">
                <a:solidFill>
                  <a:schemeClr val="bg1">
                    <a:lumMod val="10000"/>
                  </a:schemeClr>
                </a:solidFill>
              </a:rPr>
              <a:t>example and ethical leadership</a:t>
            </a:r>
          </a:p>
          <a:p>
            <a:pPr marL="457200" lvl="0" indent="-457200">
              <a:buAutoNum type="arabicPeriod"/>
            </a:pPr>
            <a:r>
              <a:rPr lang="en-US" sz="3600" b="0" dirty="0" smtClean="0">
                <a:solidFill>
                  <a:schemeClr val="bg1">
                    <a:lumMod val="10000"/>
                  </a:schemeClr>
                </a:solidFill>
              </a:rPr>
              <a:t>Building honor, duty, and professional identity in players</a:t>
            </a:r>
            <a:endParaRPr lang="en-US" sz="3600" b="0" dirty="0">
              <a:solidFill>
                <a:schemeClr val="bg1">
                  <a:lumMod val="10000"/>
                </a:schemeClr>
              </a:solidFill>
            </a:endParaRPr>
          </a:p>
          <a:p>
            <a:endParaRPr lang="en-US" sz="3600" dirty="0">
              <a:solidFill>
                <a:schemeClr val="bg1">
                  <a:lumMod val="10000"/>
                </a:schemeClr>
              </a:solidFill>
            </a:endParaRPr>
          </a:p>
        </p:txBody>
      </p:sp>
    </p:spTree>
    <p:extLst>
      <p:ext uri="{BB962C8B-B14F-4D97-AF65-F5344CB8AC3E}">
        <p14:creationId xmlns:p14="http://schemas.microsoft.com/office/powerpoint/2010/main" val="407015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4154" y="10211"/>
            <a:ext cx="9106684" cy="914400"/>
          </a:xfrm>
        </p:spPr>
        <p:txBody>
          <a:bodyPr/>
          <a:lstStyle/>
          <a:p>
            <a:pPr algn="ctr" eaLnBrk="1" hangingPunct="1">
              <a:defRPr/>
            </a:pPr>
            <a:r>
              <a:rPr lang="en-US" sz="3600" b="1" dirty="0" smtClean="0"/>
              <a:t>Values, Morals, &amp; Ethics</a:t>
            </a:r>
          </a:p>
        </p:txBody>
      </p:sp>
      <p:grpSp>
        <p:nvGrpSpPr>
          <p:cNvPr id="2" name="Diagram 7"/>
          <p:cNvGrpSpPr>
            <a:grpSpLocks noChangeAspect="1"/>
          </p:cNvGrpSpPr>
          <p:nvPr/>
        </p:nvGrpSpPr>
        <p:grpSpPr bwMode="auto">
          <a:xfrm>
            <a:off x="609600" y="1197426"/>
            <a:ext cx="8001000" cy="5105400"/>
            <a:chOff x="2588" y="533"/>
            <a:chExt cx="6119" cy="6960"/>
          </a:xfrm>
        </p:grpSpPr>
      </p:grpSp>
      <p:grpSp>
        <p:nvGrpSpPr>
          <p:cNvPr id="3" name="Diagram 44"/>
          <p:cNvGrpSpPr>
            <a:grpSpLocks noChangeAspect="1"/>
          </p:cNvGrpSpPr>
          <p:nvPr/>
        </p:nvGrpSpPr>
        <p:grpSpPr bwMode="auto">
          <a:xfrm>
            <a:off x="2563197" y="1655309"/>
            <a:ext cx="3634489" cy="3086186"/>
            <a:chOff x="3928" y="2118"/>
            <a:chExt cx="3435" cy="3035"/>
          </a:xfrm>
        </p:grpSpPr>
        <p:sp>
          <p:nvSpPr>
            <p:cNvPr id="4" name="_s1030"/>
            <p:cNvSpPr>
              <a:spLocks noChangeArrowheads="1" noTextEdit="1"/>
            </p:cNvSpPr>
            <p:nvPr/>
          </p:nvSpPr>
          <p:spPr bwMode="auto">
            <a:xfrm>
              <a:off x="5057" y="2657"/>
              <a:ext cx="1539" cy="1540"/>
            </a:xfrm>
            <a:prstGeom prst="ellipse">
              <a:avLst/>
            </a:prstGeom>
            <a:solidFill>
              <a:srgbClr val="FF33CC">
                <a:alpha val="50000"/>
              </a:srgbClr>
            </a:solidFill>
            <a:ln w="4699">
              <a:solidFill>
                <a:srgbClr val="333399"/>
              </a:solidFill>
              <a:round/>
              <a:headEnd/>
              <a:tailEnd/>
            </a:ln>
          </p:spPr>
          <p:txBody>
            <a:bodyPr vert="horz" wrap="square" lIns="91440" tIns="45720" rIns="91440" bIns="45720" numCol="1" anchor="ctr" anchorCtr="0" compatLnSpc="1">
              <a:prstTxWarp prst="textNoShape">
                <a:avLst/>
              </a:prstTxWarp>
            </a:bodyPr>
            <a:lstStyle/>
            <a:p>
              <a:endParaRPr lang="en-US" dirty="0">
                <a:solidFill>
                  <a:srgbClr val="9E7E38"/>
                </a:solidFill>
                <a:latin typeface="+mj-lt"/>
                <a:cs typeface="Times New Roman"/>
              </a:endParaRPr>
            </a:p>
          </p:txBody>
        </p:sp>
        <p:sp>
          <p:nvSpPr>
            <p:cNvPr id="5" name="_s1031"/>
            <p:cNvSpPr>
              <a:spLocks noChangeArrowheads="1"/>
            </p:cNvSpPr>
            <p:nvPr/>
          </p:nvSpPr>
          <p:spPr bwMode="auto">
            <a:xfrm>
              <a:off x="5441" y="2118"/>
              <a:ext cx="410" cy="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200" dirty="0" smtClean="0">
                  <a:solidFill>
                    <a:srgbClr val="9E7E38"/>
                  </a:solidFill>
                  <a:latin typeface="+mj-lt"/>
                  <a:cs typeface="Times New Roman"/>
                </a:rPr>
                <a:t>   </a:t>
              </a:r>
            </a:p>
          </p:txBody>
        </p:sp>
        <p:sp>
          <p:nvSpPr>
            <p:cNvPr id="6" name="_s1032"/>
            <p:cNvSpPr>
              <a:spLocks noChangeArrowheads="1" noTextEdit="1"/>
            </p:cNvSpPr>
            <p:nvPr/>
          </p:nvSpPr>
          <p:spPr bwMode="auto">
            <a:xfrm>
              <a:off x="5588" y="3536"/>
              <a:ext cx="1539" cy="1540"/>
            </a:xfrm>
            <a:prstGeom prst="ellipse">
              <a:avLst/>
            </a:prstGeom>
            <a:solidFill>
              <a:srgbClr val="009999">
                <a:alpha val="50000"/>
              </a:srgbClr>
            </a:solidFill>
            <a:ln w="4699">
              <a:solidFill>
                <a:srgbClr val="009999"/>
              </a:solidFill>
              <a:round/>
              <a:headEnd/>
              <a:tailEnd/>
            </a:ln>
          </p:spPr>
          <p:txBody>
            <a:bodyPr vert="horz" wrap="square" lIns="91440" tIns="45720" rIns="91440" bIns="45720" numCol="1" anchor="ctr" anchorCtr="0" compatLnSpc="1">
              <a:prstTxWarp prst="textNoShape">
                <a:avLst/>
              </a:prstTxWarp>
            </a:bodyPr>
            <a:lstStyle/>
            <a:p>
              <a:endParaRPr lang="en-US" dirty="0">
                <a:solidFill>
                  <a:srgbClr val="9E7E38"/>
                </a:solidFill>
                <a:latin typeface="+mj-lt"/>
                <a:cs typeface="Times New Roman"/>
              </a:endParaRPr>
            </a:p>
          </p:txBody>
        </p:sp>
        <p:sp>
          <p:nvSpPr>
            <p:cNvPr id="8" name="_s1033"/>
            <p:cNvSpPr>
              <a:spLocks noChangeArrowheads="1"/>
            </p:cNvSpPr>
            <p:nvPr/>
          </p:nvSpPr>
          <p:spPr bwMode="auto">
            <a:xfrm>
              <a:off x="6953" y="4768"/>
              <a:ext cx="410" cy="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200" dirty="0" smtClean="0">
                  <a:solidFill>
                    <a:srgbClr val="9E7E38"/>
                  </a:solidFill>
                  <a:latin typeface="+mj-lt"/>
                  <a:cs typeface="Times New Roman"/>
                </a:rPr>
                <a:t>     </a:t>
              </a:r>
            </a:p>
          </p:txBody>
        </p:sp>
        <p:sp>
          <p:nvSpPr>
            <p:cNvPr id="12" name="_s1034"/>
            <p:cNvSpPr>
              <a:spLocks noChangeArrowheads="1" noTextEdit="1"/>
            </p:cNvSpPr>
            <p:nvPr/>
          </p:nvSpPr>
          <p:spPr bwMode="auto">
            <a:xfrm>
              <a:off x="4573" y="3535"/>
              <a:ext cx="1539" cy="1540"/>
            </a:xfrm>
            <a:prstGeom prst="ellipse">
              <a:avLst/>
            </a:prstGeom>
            <a:solidFill>
              <a:srgbClr val="99CC00">
                <a:alpha val="50000"/>
              </a:srgbClr>
            </a:solidFill>
            <a:ln w="4669">
              <a:solidFill>
                <a:srgbClr val="99CC00"/>
              </a:solidFill>
              <a:round/>
              <a:headEnd/>
              <a:tailEnd/>
            </a:ln>
          </p:spPr>
          <p:txBody>
            <a:bodyPr vert="horz" wrap="square" lIns="91440" tIns="45720" rIns="91440" bIns="45720" numCol="1" anchor="ctr" anchorCtr="0" compatLnSpc="1">
              <a:prstTxWarp prst="textNoShape">
                <a:avLst/>
              </a:prstTxWarp>
            </a:bodyPr>
            <a:lstStyle/>
            <a:p>
              <a:endParaRPr lang="en-US" dirty="0">
                <a:solidFill>
                  <a:srgbClr val="9E7E38"/>
                </a:solidFill>
                <a:latin typeface="+mj-lt"/>
                <a:cs typeface="Times New Roman"/>
              </a:endParaRPr>
            </a:p>
          </p:txBody>
        </p:sp>
        <p:sp>
          <p:nvSpPr>
            <p:cNvPr id="13" name="_s1035"/>
            <p:cNvSpPr>
              <a:spLocks noChangeArrowheads="1"/>
            </p:cNvSpPr>
            <p:nvPr/>
          </p:nvSpPr>
          <p:spPr bwMode="auto">
            <a:xfrm>
              <a:off x="3928" y="4767"/>
              <a:ext cx="410" cy="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200" dirty="0" smtClean="0">
                  <a:solidFill>
                    <a:srgbClr val="9E7E38"/>
                  </a:solidFill>
                  <a:latin typeface="+mj-lt"/>
                  <a:cs typeface="Times New Roman"/>
                </a:rPr>
                <a:t>       </a:t>
              </a:r>
            </a:p>
          </p:txBody>
        </p:sp>
        <p:sp>
          <p:nvSpPr>
            <p:cNvPr id="16" name="Text Box 52"/>
            <p:cNvSpPr txBox="1">
              <a:spLocks noChangeArrowheads="1"/>
            </p:cNvSpPr>
            <p:nvPr/>
          </p:nvSpPr>
          <p:spPr bwMode="auto">
            <a:xfrm>
              <a:off x="5217" y="2973"/>
              <a:ext cx="1301" cy="540"/>
            </a:xfrm>
            <a:prstGeom prst="rect">
              <a:avLst/>
            </a:prstGeom>
            <a:solidFill>
              <a:srgbClr val="333399">
                <a:alpha val="2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FDE8">
                      <a:lumMod val="10000"/>
                    </a:srgbClr>
                  </a:solidFill>
                  <a:latin typeface="+mj-lt"/>
                  <a:cs typeface="Times New Roman"/>
                </a:rPr>
                <a:t>Values</a:t>
              </a:r>
              <a:endParaRPr lang="en-US" altLang="en-US" sz="4400" b="1" dirty="0" smtClean="0">
                <a:solidFill>
                  <a:srgbClr val="FFFDE8">
                    <a:lumMod val="10000"/>
                  </a:srgbClr>
                </a:solidFill>
                <a:latin typeface="+mj-lt"/>
                <a:cs typeface="Times New Roman"/>
              </a:endParaRPr>
            </a:p>
          </p:txBody>
        </p:sp>
        <p:sp>
          <p:nvSpPr>
            <p:cNvPr id="17" name="Text Box 53"/>
            <p:cNvSpPr txBox="1">
              <a:spLocks noChangeArrowheads="1"/>
            </p:cNvSpPr>
            <p:nvPr/>
          </p:nvSpPr>
          <p:spPr bwMode="auto">
            <a:xfrm>
              <a:off x="4554" y="4186"/>
              <a:ext cx="1372" cy="360"/>
            </a:xfrm>
            <a:prstGeom prst="rect">
              <a:avLst/>
            </a:prstGeom>
            <a:solidFill>
              <a:srgbClr val="99CC00">
                <a:alpha val="3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FDE8">
                      <a:lumMod val="10000"/>
                    </a:srgbClr>
                  </a:solidFill>
                  <a:latin typeface="+mj-lt"/>
                  <a:cs typeface="Times New Roman"/>
                </a:rPr>
                <a:t>Morals</a:t>
              </a:r>
              <a:endParaRPr lang="en-US" altLang="en-US" sz="4400" b="1" dirty="0" smtClean="0">
                <a:solidFill>
                  <a:srgbClr val="FFFDE8">
                    <a:lumMod val="10000"/>
                  </a:srgbClr>
                </a:solidFill>
                <a:latin typeface="+mj-lt"/>
                <a:cs typeface="Times New Roman"/>
              </a:endParaRPr>
            </a:p>
          </p:txBody>
        </p:sp>
        <p:sp>
          <p:nvSpPr>
            <p:cNvPr id="18" name="Text Box 54"/>
            <p:cNvSpPr txBox="1">
              <a:spLocks noChangeArrowheads="1"/>
            </p:cNvSpPr>
            <p:nvPr/>
          </p:nvSpPr>
          <p:spPr bwMode="auto">
            <a:xfrm>
              <a:off x="5954" y="4186"/>
              <a:ext cx="1227" cy="360"/>
            </a:xfrm>
            <a:prstGeom prst="rect">
              <a:avLst/>
            </a:prstGeom>
            <a:solidFill>
              <a:srgbClr val="009999">
                <a:alpha val="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smtClean="0">
                  <a:solidFill>
                    <a:srgbClr val="FFFDE8">
                      <a:lumMod val="10000"/>
                    </a:srgbClr>
                  </a:solidFill>
                  <a:latin typeface="+mj-lt"/>
                  <a:cs typeface="Times New Roman"/>
                </a:rPr>
                <a:t>Ethics</a:t>
              </a:r>
              <a:endParaRPr lang="en-US" altLang="en-US" sz="4400" b="1" dirty="0" smtClean="0">
                <a:solidFill>
                  <a:srgbClr val="FFFDE8">
                    <a:lumMod val="10000"/>
                  </a:srgbClr>
                </a:solidFill>
                <a:latin typeface="+mj-lt"/>
                <a:cs typeface="Times New Roman"/>
              </a:endParaRPr>
            </a:p>
          </p:txBody>
        </p:sp>
      </p:grpSp>
      <p:sp>
        <p:nvSpPr>
          <p:cNvPr id="1040" name="TextBox 4"/>
          <p:cNvSpPr txBox="1">
            <a:spLocks noChangeArrowheads="1"/>
          </p:cNvSpPr>
          <p:nvPr/>
        </p:nvSpPr>
        <p:spPr bwMode="auto">
          <a:xfrm>
            <a:off x="46993" y="4656411"/>
            <a:ext cx="4663456" cy="1384995"/>
          </a:xfrm>
          <a:prstGeom prst="rect">
            <a:avLst/>
          </a:prstGeom>
          <a:noFill/>
          <a:ln w="9525">
            <a:noFill/>
            <a:miter lim="800000"/>
            <a:headEnd/>
            <a:tailEnd/>
          </a:ln>
        </p:spPr>
        <p:txBody>
          <a:bodyPr wrap="none">
            <a:spAutoFit/>
          </a:bodyPr>
          <a:lstStyle/>
          <a:p>
            <a:pPr marL="342900" indent="-342900" algn="ctr"/>
            <a:r>
              <a:rPr lang="en-US" sz="2400" b="1" dirty="0">
                <a:solidFill>
                  <a:srgbClr val="FFFDE8">
                    <a:lumMod val="10000"/>
                  </a:srgbClr>
                </a:solidFill>
                <a:latin typeface="+mj-lt"/>
                <a:cs typeface="Times New Roman"/>
              </a:rPr>
              <a:t>The goodness or badness </a:t>
            </a:r>
          </a:p>
          <a:p>
            <a:pPr marL="342900" indent="-342900" algn="ctr"/>
            <a:r>
              <a:rPr lang="en-US" sz="2400" b="1" dirty="0">
                <a:solidFill>
                  <a:srgbClr val="FFFDE8">
                    <a:lumMod val="10000"/>
                  </a:srgbClr>
                </a:solidFill>
                <a:latin typeface="+mj-lt"/>
                <a:cs typeface="Times New Roman"/>
              </a:rPr>
              <a:t>of human action and </a:t>
            </a:r>
            <a:r>
              <a:rPr lang="en-US" sz="2400" b="1" dirty="0" smtClean="0">
                <a:solidFill>
                  <a:srgbClr val="FFFDE8">
                    <a:lumMod val="10000"/>
                  </a:srgbClr>
                </a:solidFill>
                <a:latin typeface="+mj-lt"/>
                <a:cs typeface="Times New Roman"/>
              </a:rPr>
              <a:t>character</a:t>
            </a:r>
          </a:p>
          <a:p>
            <a:pPr marL="342900" indent="-342900" algn="ctr"/>
            <a:endParaRPr lang="en-US" sz="1200" b="1" dirty="0">
              <a:solidFill>
                <a:srgbClr val="FFFDE8">
                  <a:lumMod val="10000"/>
                </a:srgbClr>
              </a:solidFill>
              <a:latin typeface="+mj-lt"/>
              <a:cs typeface="Times New Roman"/>
            </a:endParaRPr>
          </a:p>
          <a:p>
            <a:pPr marL="342900" indent="-342900" algn="ctr"/>
            <a:r>
              <a:rPr lang="en-US" sz="2400" b="1" dirty="0">
                <a:solidFill>
                  <a:srgbClr val="FFFDE8">
                    <a:lumMod val="10000"/>
                  </a:srgbClr>
                </a:solidFill>
                <a:latin typeface="+mj-lt"/>
                <a:cs typeface="Times New Roman"/>
              </a:rPr>
              <a:t>“What is right or wrong”</a:t>
            </a:r>
          </a:p>
        </p:txBody>
      </p:sp>
      <p:sp>
        <p:nvSpPr>
          <p:cNvPr id="1041" name="TextBox 5"/>
          <p:cNvSpPr txBox="1">
            <a:spLocks noChangeArrowheads="1"/>
          </p:cNvSpPr>
          <p:nvPr/>
        </p:nvSpPr>
        <p:spPr bwMode="auto">
          <a:xfrm>
            <a:off x="5067892" y="4580453"/>
            <a:ext cx="4302033" cy="1877437"/>
          </a:xfrm>
          <a:prstGeom prst="rect">
            <a:avLst/>
          </a:prstGeom>
          <a:noFill/>
          <a:ln w="9525">
            <a:noFill/>
            <a:miter lim="800000"/>
            <a:headEnd/>
            <a:tailEnd/>
          </a:ln>
        </p:spPr>
        <p:txBody>
          <a:bodyPr wrap="square">
            <a:spAutoFit/>
          </a:bodyPr>
          <a:lstStyle/>
          <a:p>
            <a:r>
              <a:rPr lang="en-US" sz="2400" b="1" dirty="0">
                <a:solidFill>
                  <a:srgbClr val="FFFDE8">
                    <a:lumMod val="10000"/>
                  </a:srgbClr>
                </a:solidFill>
                <a:latin typeface="+mj-lt"/>
                <a:cs typeface="Times New Roman"/>
              </a:rPr>
              <a:t>The system or theory of </a:t>
            </a:r>
            <a:r>
              <a:rPr lang="en-US" sz="2400" b="1" dirty="0" smtClean="0">
                <a:solidFill>
                  <a:srgbClr val="FFFDE8">
                    <a:lumMod val="10000"/>
                  </a:srgbClr>
                </a:solidFill>
                <a:latin typeface="+mj-lt"/>
                <a:cs typeface="Times New Roman"/>
              </a:rPr>
              <a:t>applying moral values</a:t>
            </a:r>
            <a:endParaRPr lang="en-US" sz="2400" b="1" dirty="0">
              <a:solidFill>
                <a:srgbClr val="FFFDE8">
                  <a:lumMod val="10000"/>
                </a:srgbClr>
              </a:solidFill>
              <a:latin typeface="+mj-lt"/>
              <a:cs typeface="Times New Roman"/>
            </a:endParaRPr>
          </a:p>
          <a:p>
            <a:r>
              <a:rPr lang="en-US" sz="2400" b="1" dirty="0">
                <a:solidFill>
                  <a:srgbClr val="FFFDE8">
                    <a:lumMod val="10000"/>
                  </a:srgbClr>
                </a:solidFill>
                <a:latin typeface="+mj-lt"/>
                <a:cs typeface="Times New Roman"/>
              </a:rPr>
              <a:t>“How do I </a:t>
            </a:r>
            <a:r>
              <a:rPr lang="en-US" sz="2400" b="1" dirty="0" smtClean="0">
                <a:solidFill>
                  <a:srgbClr val="FFFDE8">
                    <a:lumMod val="10000"/>
                  </a:srgbClr>
                </a:solidFill>
                <a:latin typeface="+mj-lt"/>
                <a:cs typeface="Times New Roman"/>
              </a:rPr>
              <a:t>put my morals &amp; values into action?” </a:t>
            </a:r>
            <a:endParaRPr lang="en-US" sz="2400" b="1" dirty="0">
              <a:solidFill>
                <a:srgbClr val="FFFDE8">
                  <a:lumMod val="10000"/>
                </a:srgbClr>
              </a:solidFill>
              <a:latin typeface="+mj-lt"/>
              <a:cs typeface="Times New Roman"/>
            </a:endParaRPr>
          </a:p>
          <a:p>
            <a:endParaRPr lang="en-US" sz="2000" dirty="0">
              <a:solidFill>
                <a:srgbClr val="FFFDE8">
                  <a:lumMod val="10000"/>
                </a:srgbClr>
              </a:solidFill>
              <a:latin typeface="+mj-lt"/>
              <a:cs typeface="Times New Roman"/>
            </a:endParaRPr>
          </a:p>
        </p:txBody>
      </p:sp>
      <p:sp>
        <p:nvSpPr>
          <p:cNvPr id="7" name="TextBox 6"/>
          <p:cNvSpPr txBox="1"/>
          <p:nvPr/>
        </p:nvSpPr>
        <p:spPr>
          <a:xfrm>
            <a:off x="37316" y="1020059"/>
            <a:ext cx="9106684" cy="830997"/>
          </a:xfrm>
          <a:prstGeom prst="rect">
            <a:avLst/>
          </a:prstGeom>
          <a:noFill/>
        </p:spPr>
        <p:txBody>
          <a:bodyPr wrap="square">
            <a:spAutoFit/>
          </a:bodyPr>
          <a:lstStyle/>
          <a:p>
            <a:pPr marL="342900" indent="-342900" algn="ctr">
              <a:defRPr/>
            </a:pPr>
            <a:r>
              <a:rPr lang="en-US" sz="2400" b="1" dirty="0" smtClean="0">
                <a:solidFill>
                  <a:srgbClr val="FFFDE8">
                    <a:lumMod val="10000"/>
                  </a:srgbClr>
                </a:solidFill>
                <a:latin typeface="+mj-lt"/>
                <a:cs typeface="Times New Roman"/>
              </a:rPr>
              <a:t>The </a:t>
            </a:r>
            <a:r>
              <a:rPr lang="en-US" sz="2400" b="1" dirty="0">
                <a:solidFill>
                  <a:srgbClr val="FFFDE8">
                    <a:lumMod val="10000"/>
                  </a:srgbClr>
                </a:solidFill>
                <a:latin typeface="+mj-lt"/>
                <a:cs typeface="Times New Roman"/>
              </a:rPr>
              <a:t>principles, standards, </a:t>
            </a:r>
            <a:r>
              <a:rPr lang="en-US" sz="2400" b="1" dirty="0" smtClean="0">
                <a:solidFill>
                  <a:srgbClr val="FFFDE8">
                    <a:lumMod val="10000"/>
                  </a:srgbClr>
                </a:solidFill>
                <a:latin typeface="+mj-lt"/>
                <a:cs typeface="Times New Roman"/>
              </a:rPr>
              <a:t>and/or </a:t>
            </a:r>
            <a:r>
              <a:rPr lang="en-US" sz="2400" b="1" dirty="0">
                <a:solidFill>
                  <a:srgbClr val="FFFDE8">
                    <a:lumMod val="10000"/>
                  </a:srgbClr>
                </a:solidFill>
                <a:latin typeface="+mj-lt"/>
                <a:cs typeface="Times New Roman"/>
              </a:rPr>
              <a:t>qualities </a:t>
            </a:r>
            <a:r>
              <a:rPr lang="en-US" sz="2400" b="1" dirty="0" smtClean="0">
                <a:solidFill>
                  <a:srgbClr val="FFFDE8">
                    <a:lumMod val="10000"/>
                  </a:srgbClr>
                </a:solidFill>
                <a:latin typeface="+mj-lt"/>
                <a:cs typeface="Times New Roman"/>
              </a:rPr>
              <a:t>considered important, worthwhile, or desirable  “</a:t>
            </a:r>
            <a:r>
              <a:rPr lang="en-US" sz="2400" b="1" dirty="0">
                <a:solidFill>
                  <a:srgbClr val="FFFDE8">
                    <a:lumMod val="10000"/>
                  </a:srgbClr>
                </a:solidFill>
                <a:latin typeface="+mj-lt"/>
                <a:cs typeface="Times New Roman"/>
              </a:rPr>
              <a:t>What do I value?</a:t>
            </a:r>
            <a:r>
              <a:rPr lang="en-US" sz="2400" b="1" dirty="0" smtClean="0">
                <a:solidFill>
                  <a:srgbClr val="FFFDE8">
                    <a:lumMod val="10000"/>
                  </a:srgbClr>
                </a:solidFill>
                <a:latin typeface="+mj-lt"/>
                <a:cs typeface="Times New Roman"/>
              </a:rPr>
              <a:t>”</a:t>
            </a:r>
            <a:endParaRPr lang="en-US" sz="2400" b="1" dirty="0">
              <a:solidFill>
                <a:srgbClr val="FFFDE8">
                  <a:lumMod val="10000"/>
                </a:srgbClr>
              </a:solidFill>
              <a:latin typeface="+mj-lt"/>
              <a:cs typeface="Times New Roman"/>
            </a:endParaRPr>
          </a:p>
        </p:txBody>
      </p:sp>
      <p:cxnSp>
        <p:nvCxnSpPr>
          <p:cNvPr id="9" name="Straight Arrow Connector 8"/>
          <p:cNvCxnSpPr>
            <a:stCxn id="7" idx="2"/>
          </p:cNvCxnSpPr>
          <p:nvPr/>
        </p:nvCxnSpPr>
        <p:spPr>
          <a:xfrm>
            <a:off x="4590658" y="1851056"/>
            <a:ext cx="7218" cy="282544"/>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940856" y="4363632"/>
            <a:ext cx="304800" cy="2286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5893972" y="4256307"/>
            <a:ext cx="304800" cy="2286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3"/>
          <p:cNvSpPr txBox="1">
            <a:spLocks noChangeArrowheads="1"/>
          </p:cNvSpPr>
          <p:nvPr/>
        </p:nvSpPr>
        <p:spPr bwMode="auto">
          <a:xfrm>
            <a:off x="8236334" y="6457890"/>
            <a:ext cx="9156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smtClean="0">
                <a:solidFill>
                  <a:prstClr val="black"/>
                </a:solidFill>
                <a:latin typeface="Times New Roman" charset="0"/>
                <a:cs typeface="Times New Roman" charset="0"/>
              </a:rPr>
              <a:t>Copyright © </a:t>
            </a:r>
            <a:br>
              <a:rPr lang="en-US" sz="1000" b="1" dirty="0" smtClean="0">
                <a:solidFill>
                  <a:prstClr val="black"/>
                </a:solidFill>
                <a:latin typeface="Times New Roman" charset="0"/>
                <a:cs typeface="Times New Roman" charset="0"/>
              </a:rPr>
            </a:br>
            <a:r>
              <a:rPr lang="en-US" sz="1000" b="1" dirty="0" smtClean="0">
                <a:solidFill>
                  <a:prstClr val="black"/>
                </a:solidFill>
                <a:latin typeface="Times New Roman" charset="0"/>
                <a:cs typeface="Times New Roman" charset="0"/>
              </a:rPr>
              <a:t>TLDG</a:t>
            </a:r>
            <a:r>
              <a:rPr lang="en-US" sz="1000" b="1" dirty="0">
                <a:solidFill>
                  <a:prstClr val="black"/>
                </a:solidFill>
                <a:latin typeface="Times New Roman" charset="0"/>
                <a:cs typeface="Times New Roman" charset="0"/>
              </a:rPr>
              <a:t> </a:t>
            </a:r>
            <a:r>
              <a:rPr lang="en-US" sz="1000" b="1" dirty="0" smtClean="0">
                <a:solidFill>
                  <a:prstClr val="black"/>
                </a:solidFill>
                <a:latin typeface="Times New Roman" charset="0"/>
                <a:cs typeface="Times New Roman" charset="0"/>
              </a:rPr>
              <a:t>2016</a:t>
            </a:r>
          </a:p>
        </p:txBody>
      </p:sp>
    </p:spTree>
    <p:extLst>
      <p:ext uri="{BB962C8B-B14F-4D97-AF65-F5344CB8AC3E}">
        <p14:creationId xmlns:p14="http://schemas.microsoft.com/office/powerpoint/2010/main" val="15756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p:bldP spid="104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17"/>
          <p:cNvGrpSpPr>
            <a:grpSpLocks/>
          </p:cNvGrpSpPr>
          <p:nvPr/>
        </p:nvGrpSpPr>
        <p:grpSpPr bwMode="auto">
          <a:xfrm rot="20226387">
            <a:off x="132329" y="1607289"/>
            <a:ext cx="2391080" cy="1335088"/>
            <a:chOff x="3055937" y="3706876"/>
            <a:chExt cx="3558686" cy="2173941"/>
          </a:xfrm>
        </p:grpSpPr>
        <p:pic>
          <p:nvPicPr>
            <p:cNvPr id="3" name="Picture 2" descr="500px-Lens_lente_francesco_ro_r_svg.png"/>
            <p:cNvPicPr>
              <a:picLocks noChangeAspect="1"/>
            </p:cNvPicPr>
            <p:nvPr/>
          </p:nvPicPr>
          <p:blipFill>
            <a:blip r:embed="rId3" cstate="print">
              <a:duotone>
                <a:prstClr val="black"/>
                <a:srgbClr val="D9C3A5">
                  <a:tint val="50000"/>
                  <a:satMod val="180000"/>
                </a:srgbClr>
              </a:duotone>
            </a:blip>
            <a:stretch>
              <a:fillRect/>
            </a:stretch>
          </p:blipFill>
          <p:spPr bwMode="auto">
            <a:xfrm>
              <a:off x="3055937" y="3706876"/>
              <a:ext cx="2173951" cy="2173941"/>
            </a:xfrm>
            <a:prstGeom prst="rect">
              <a:avLst/>
            </a:prstGeom>
          </p:spPr>
        </p:pic>
        <p:sp>
          <p:nvSpPr>
            <p:cNvPr id="11280" name="TextBox 34"/>
            <p:cNvSpPr txBox="1">
              <a:spLocks noChangeArrowheads="1"/>
            </p:cNvSpPr>
            <p:nvPr/>
          </p:nvSpPr>
          <p:spPr bwMode="auto">
            <a:xfrm rot="1373613">
              <a:off x="4729231" y="4381202"/>
              <a:ext cx="1885392" cy="1104214"/>
            </a:xfrm>
            <a:prstGeom prst="rect">
              <a:avLst/>
            </a:prstGeom>
            <a:noFill/>
            <a:ln w="9525">
              <a:noFill/>
              <a:miter lim="800000"/>
              <a:headEnd/>
              <a:tailEnd/>
            </a:ln>
          </p:spPr>
          <p:txBody>
            <a:bodyPr wrap="square" anchor="ctr">
              <a:spAutoFit/>
            </a:bodyPr>
            <a:lstStyle/>
            <a:p>
              <a:pPr algn="ctr">
                <a:lnSpc>
                  <a:spcPct val="110000"/>
                </a:lnSpc>
                <a:defRPr/>
              </a:pPr>
              <a:r>
                <a:rPr lang="en-US" b="1" i="1" dirty="0" smtClean="0">
                  <a:solidFill>
                    <a:srgbClr val="CC3300"/>
                  </a:solidFill>
                  <a:ea typeface="ＭＳ Ｐゴシック" pitchFamily="34" charset="-128"/>
                  <a:cs typeface="Times New Roman"/>
                </a:rPr>
                <a:t>RULES</a:t>
              </a:r>
              <a:r>
                <a:rPr lang="en-US" b="1" i="1" dirty="0">
                  <a:solidFill>
                    <a:srgbClr val="CC3300"/>
                  </a:solidFill>
                  <a:ea typeface="ＭＳ Ｐゴシック" pitchFamily="34" charset="-128"/>
                  <a:cs typeface="Times New Roman"/>
                </a:rPr>
                <a:t>/</a:t>
              </a:r>
            </a:p>
            <a:p>
              <a:pPr algn="ctr">
                <a:lnSpc>
                  <a:spcPct val="110000"/>
                </a:lnSpc>
                <a:defRPr/>
              </a:pPr>
              <a:r>
                <a:rPr lang="en-US" b="1" i="1" dirty="0">
                  <a:solidFill>
                    <a:srgbClr val="CC3300"/>
                  </a:solidFill>
                  <a:ea typeface="ＭＳ Ｐゴシック" pitchFamily="34" charset="-128"/>
                  <a:cs typeface="Times New Roman"/>
                </a:rPr>
                <a:t>RIGHTS</a:t>
              </a:r>
            </a:p>
          </p:txBody>
        </p:sp>
      </p:grpSp>
      <p:grpSp>
        <p:nvGrpSpPr>
          <p:cNvPr id="93186" name="Group 19"/>
          <p:cNvGrpSpPr>
            <a:grpSpLocks/>
          </p:cNvGrpSpPr>
          <p:nvPr/>
        </p:nvGrpSpPr>
        <p:grpSpPr bwMode="auto">
          <a:xfrm rot="20294068">
            <a:off x="145792" y="3247087"/>
            <a:ext cx="2716044" cy="1408113"/>
            <a:chOff x="346519" y="3926299"/>
            <a:chExt cx="4042294" cy="2291385"/>
          </a:xfrm>
        </p:grpSpPr>
        <p:pic>
          <p:nvPicPr>
            <p:cNvPr id="6" name="Picture 5" descr="500px-Lens_lente_francesco_ro_r_svg.png"/>
            <p:cNvPicPr>
              <a:picLocks noChangeAspect="1"/>
            </p:cNvPicPr>
            <p:nvPr/>
          </p:nvPicPr>
          <p:blipFill>
            <a:blip r:embed="rId3" cstate="print">
              <a:duotone>
                <a:schemeClr val="accent3">
                  <a:shade val="45000"/>
                  <a:satMod val="135000"/>
                </a:schemeClr>
                <a:prstClr val="white"/>
              </a:duotone>
            </a:blip>
            <a:stretch>
              <a:fillRect/>
            </a:stretch>
          </p:blipFill>
          <p:spPr bwMode="auto">
            <a:xfrm>
              <a:off x="346519" y="3926299"/>
              <a:ext cx="2291395" cy="2291385"/>
            </a:xfrm>
            <a:prstGeom prst="rect">
              <a:avLst/>
            </a:prstGeom>
          </p:spPr>
        </p:pic>
        <p:sp>
          <p:nvSpPr>
            <p:cNvPr id="11278" name="TextBox 39"/>
            <p:cNvSpPr txBox="1">
              <a:spLocks noChangeArrowheads="1"/>
            </p:cNvSpPr>
            <p:nvPr/>
          </p:nvSpPr>
          <p:spPr bwMode="auto">
            <a:xfrm rot="1305932">
              <a:off x="1029381" y="4518354"/>
              <a:ext cx="3359432" cy="1103510"/>
            </a:xfrm>
            <a:prstGeom prst="rect">
              <a:avLst/>
            </a:prstGeom>
            <a:noFill/>
            <a:ln w="9525">
              <a:noFill/>
              <a:miter lim="800000"/>
              <a:headEnd/>
              <a:tailEnd/>
            </a:ln>
          </p:spPr>
          <p:txBody>
            <a:bodyPr wrap="square" anchor="ctr">
              <a:spAutoFit/>
            </a:bodyPr>
            <a:lstStyle/>
            <a:p>
              <a:pPr algn="ctr">
                <a:lnSpc>
                  <a:spcPct val="110000"/>
                </a:lnSpc>
                <a:defRPr/>
              </a:pPr>
              <a:r>
                <a:rPr lang="en-US" b="1" i="1" dirty="0">
                  <a:solidFill>
                    <a:srgbClr val="CC3300"/>
                  </a:solidFill>
                  <a:cs typeface="Times New Roman"/>
                </a:rPr>
                <a:t>OUTCOMES/</a:t>
              </a:r>
            </a:p>
            <a:p>
              <a:pPr algn="ctr">
                <a:lnSpc>
                  <a:spcPct val="110000"/>
                </a:lnSpc>
                <a:defRPr/>
              </a:pPr>
              <a:r>
                <a:rPr lang="en-US" b="1" i="1" dirty="0">
                  <a:solidFill>
                    <a:srgbClr val="CC3300"/>
                  </a:solidFill>
                  <a:cs typeface="Times New Roman"/>
                </a:rPr>
                <a:t>CONSEQUENCES</a:t>
              </a:r>
            </a:p>
          </p:txBody>
        </p:sp>
      </p:grpSp>
      <p:grpSp>
        <p:nvGrpSpPr>
          <p:cNvPr id="93187" name="Group 18"/>
          <p:cNvGrpSpPr>
            <a:grpSpLocks/>
          </p:cNvGrpSpPr>
          <p:nvPr/>
        </p:nvGrpSpPr>
        <p:grpSpPr bwMode="auto">
          <a:xfrm rot="20412811">
            <a:off x="190353" y="4701264"/>
            <a:ext cx="2527252" cy="1335088"/>
            <a:chOff x="5051995" y="3359365"/>
            <a:chExt cx="3759494" cy="2173942"/>
          </a:xfrm>
        </p:grpSpPr>
        <p:pic>
          <p:nvPicPr>
            <p:cNvPr id="9" name="Picture 8" descr="500px-Lens_lente_francesco_ro_r_svg.png"/>
            <p:cNvPicPr>
              <a:picLocks noChangeAspect="1"/>
            </p:cNvPicPr>
            <p:nvPr/>
          </p:nvPicPr>
          <p:blipFill>
            <a:blip r:embed="rId3" cstate="print">
              <a:duotone>
                <a:prstClr val="black"/>
                <a:schemeClr val="accent2">
                  <a:tint val="45000"/>
                  <a:satMod val="400000"/>
                </a:schemeClr>
              </a:duotone>
            </a:blip>
            <a:stretch>
              <a:fillRect/>
            </a:stretch>
          </p:blipFill>
          <p:spPr bwMode="auto">
            <a:xfrm>
              <a:off x="5051995" y="3359365"/>
              <a:ext cx="2173953" cy="2173942"/>
            </a:xfrm>
            <a:prstGeom prst="rect">
              <a:avLst/>
            </a:prstGeom>
          </p:spPr>
        </p:pic>
        <p:sp>
          <p:nvSpPr>
            <p:cNvPr id="11276" name="TextBox 40"/>
            <p:cNvSpPr txBox="1">
              <a:spLocks noChangeArrowheads="1"/>
            </p:cNvSpPr>
            <p:nvPr/>
          </p:nvSpPr>
          <p:spPr bwMode="auto">
            <a:xfrm rot="1187189">
              <a:off x="6455803" y="4017045"/>
              <a:ext cx="2355686" cy="1104215"/>
            </a:xfrm>
            <a:prstGeom prst="rect">
              <a:avLst/>
            </a:prstGeom>
            <a:noFill/>
            <a:ln w="9525">
              <a:noFill/>
              <a:miter lim="800000"/>
              <a:headEnd/>
              <a:tailEnd/>
            </a:ln>
          </p:spPr>
          <p:txBody>
            <a:bodyPr wrap="square" anchor="ctr">
              <a:spAutoFit/>
            </a:bodyPr>
            <a:lstStyle/>
            <a:p>
              <a:pPr algn="ctr">
                <a:lnSpc>
                  <a:spcPct val="110000"/>
                </a:lnSpc>
                <a:defRPr/>
              </a:pPr>
              <a:r>
                <a:rPr lang="en-US" b="1" i="1" dirty="0">
                  <a:solidFill>
                    <a:srgbClr val="CC3300"/>
                  </a:solidFill>
                  <a:cs typeface="Times New Roman"/>
                </a:rPr>
                <a:t>VIRTUES/</a:t>
              </a:r>
            </a:p>
            <a:p>
              <a:pPr algn="ctr">
                <a:lnSpc>
                  <a:spcPct val="110000"/>
                </a:lnSpc>
                <a:defRPr/>
              </a:pPr>
              <a:r>
                <a:rPr lang="en-US" b="1" i="1" dirty="0">
                  <a:solidFill>
                    <a:srgbClr val="CC3300"/>
                  </a:solidFill>
                  <a:cs typeface="Times New Roman"/>
                </a:rPr>
                <a:t>INTEGRITY</a:t>
              </a:r>
            </a:p>
          </p:txBody>
        </p:sp>
      </p:grpSp>
      <p:sp>
        <p:nvSpPr>
          <p:cNvPr id="11" name="Rectangle 14"/>
          <p:cNvSpPr txBox="1">
            <a:spLocks noChangeArrowheads="1"/>
          </p:cNvSpPr>
          <p:nvPr/>
        </p:nvSpPr>
        <p:spPr>
          <a:xfrm>
            <a:off x="-45627" y="287982"/>
            <a:ext cx="9140691" cy="914661"/>
          </a:xfrm>
          <a:prstGeom prst="rect">
            <a:avLst/>
          </a:prstGeom>
        </p:spPr>
        <p:txBody>
          <a:bodyPr/>
          <a:lstStyle/>
          <a:p>
            <a:pPr algn="ctr" fontAlgn="auto">
              <a:spcAft>
                <a:spcPts val="0"/>
              </a:spcAft>
              <a:defRPr/>
            </a:pPr>
            <a:r>
              <a:rPr lang="en-US" sz="3200" b="1" dirty="0" smtClean="0">
                <a:solidFill>
                  <a:prstClr val="black"/>
                </a:solidFill>
                <a:ea typeface="ＭＳ Ｐゴシック" pitchFamily="33" charset="-128"/>
                <a:cs typeface="Times New Roman"/>
              </a:rPr>
              <a:t>Leaders as Teachers - 3</a:t>
            </a:r>
            <a:r>
              <a:rPr lang="en-US" sz="3200" b="1" dirty="0" smtClean="0">
                <a:solidFill>
                  <a:schemeClr val="bg1">
                    <a:lumMod val="10000"/>
                  </a:schemeClr>
                </a:solidFill>
                <a:ea typeface="+mj-ea"/>
                <a:cs typeface="Times New Roman"/>
              </a:rPr>
              <a:t> “</a:t>
            </a:r>
            <a:r>
              <a:rPr lang="en-US" sz="3200" b="1" dirty="0">
                <a:solidFill>
                  <a:schemeClr val="bg1">
                    <a:lumMod val="10000"/>
                  </a:schemeClr>
                </a:solidFill>
                <a:ea typeface="+mj-ea"/>
                <a:cs typeface="Times New Roman"/>
              </a:rPr>
              <a:t>Ethical Lenses”</a:t>
            </a:r>
          </a:p>
        </p:txBody>
      </p:sp>
      <p:sp>
        <p:nvSpPr>
          <p:cNvPr id="93189" name="Content Placeholder 58"/>
          <p:cNvSpPr txBox="1">
            <a:spLocks/>
          </p:cNvSpPr>
          <p:nvPr/>
        </p:nvSpPr>
        <p:spPr bwMode="auto">
          <a:xfrm>
            <a:off x="2732322" y="1364792"/>
            <a:ext cx="61722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20000"/>
              </a:spcBef>
              <a:buFont typeface="Arial" charset="0"/>
              <a:buNone/>
            </a:pPr>
            <a:r>
              <a:rPr lang="en-US" sz="2000" b="1" dirty="0">
                <a:solidFill>
                  <a:schemeClr val="bg1">
                    <a:lumMod val="10000"/>
                  </a:schemeClr>
                </a:solidFill>
                <a:latin typeface="+mn-lt"/>
                <a:cs typeface="Times New Roman" charset="0"/>
              </a:rPr>
              <a:t>What are the rules, laws, </a:t>
            </a:r>
            <a:r>
              <a:rPr lang="en-US" sz="2000" b="1" dirty="0" smtClean="0">
                <a:solidFill>
                  <a:schemeClr val="bg1">
                    <a:lumMod val="10000"/>
                  </a:schemeClr>
                </a:solidFill>
                <a:latin typeface="+mn-lt"/>
                <a:cs typeface="Times New Roman" charset="0"/>
              </a:rPr>
              <a:t>duties, norms</a:t>
            </a:r>
            <a:r>
              <a:rPr lang="en-US" sz="2000" b="1" dirty="0">
                <a:solidFill>
                  <a:schemeClr val="bg1">
                    <a:lumMod val="10000"/>
                  </a:schemeClr>
                </a:solidFill>
                <a:latin typeface="+mn-lt"/>
                <a:cs typeface="Times New Roman" charset="0"/>
              </a:rPr>
              <a:t>, etc. </a:t>
            </a:r>
            <a:r>
              <a:rPr lang="en-US" sz="2000" b="1" dirty="0" smtClean="0">
                <a:solidFill>
                  <a:schemeClr val="bg1">
                    <a:lumMod val="10000"/>
                  </a:schemeClr>
                </a:solidFill>
                <a:latin typeface="+mn-lt"/>
                <a:cs typeface="Times New Roman" charset="0"/>
              </a:rPr>
              <a:t/>
            </a:r>
            <a:br>
              <a:rPr lang="en-US" sz="2000" b="1" dirty="0" smtClean="0">
                <a:solidFill>
                  <a:schemeClr val="bg1">
                    <a:lumMod val="10000"/>
                  </a:schemeClr>
                </a:solidFill>
                <a:latin typeface="+mn-lt"/>
                <a:cs typeface="Times New Roman" charset="0"/>
              </a:rPr>
            </a:br>
            <a:r>
              <a:rPr lang="en-US" sz="2000" b="1" dirty="0" smtClean="0">
                <a:solidFill>
                  <a:schemeClr val="bg1">
                    <a:lumMod val="10000"/>
                  </a:schemeClr>
                </a:solidFill>
                <a:latin typeface="+mn-lt"/>
                <a:cs typeface="Times New Roman" charset="0"/>
              </a:rPr>
              <a:t>that apply to the </a:t>
            </a:r>
            <a:r>
              <a:rPr lang="en-US" sz="2000" b="1" dirty="0">
                <a:solidFill>
                  <a:schemeClr val="bg1">
                    <a:lumMod val="10000"/>
                  </a:schemeClr>
                </a:solidFill>
                <a:latin typeface="+mn-lt"/>
                <a:cs typeface="Times New Roman" charset="0"/>
              </a:rPr>
              <a:t>dilemma and possible courses </a:t>
            </a:r>
            <a:r>
              <a:rPr lang="en-US" sz="2000" b="1" dirty="0" smtClean="0">
                <a:solidFill>
                  <a:schemeClr val="bg1">
                    <a:lumMod val="10000"/>
                  </a:schemeClr>
                </a:solidFill>
                <a:latin typeface="+mn-lt"/>
                <a:cs typeface="Times New Roman" charset="0"/>
              </a:rPr>
              <a:t/>
            </a:r>
            <a:br>
              <a:rPr lang="en-US" sz="2000" b="1" dirty="0" smtClean="0">
                <a:solidFill>
                  <a:schemeClr val="bg1">
                    <a:lumMod val="10000"/>
                  </a:schemeClr>
                </a:solidFill>
                <a:latin typeface="+mn-lt"/>
                <a:cs typeface="Times New Roman" charset="0"/>
              </a:rPr>
            </a:br>
            <a:r>
              <a:rPr lang="en-US" sz="2000" b="1" dirty="0" smtClean="0">
                <a:solidFill>
                  <a:schemeClr val="bg1">
                    <a:lumMod val="10000"/>
                  </a:schemeClr>
                </a:solidFill>
                <a:latin typeface="+mn-lt"/>
                <a:cs typeface="Times New Roman" charset="0"/>
              </a:rPr>
              <a:t>of </a:t>
            </a:r>
            <a:r>
              <a:rPr lang="en-US" sz="2000" b="1" dirty="0">
                <a:solidFill>
                  <a:schemeClr val="bg1">
                    <a:lumMod val="10000"/>
                  </a:schemeClr>
                </a:solidFill>
                <a:latin typeface="+mn-lt"/>
                <a:cs typeface="Times New Roman" charset="0"/>
              </a:rPr>
              <a:t>action (COA)?  Whose rights are at stake? (Thomas Jefferson- Deontology)</a:t>
            </a:r>
          </a:p>
        </p:txBody>
      </p:sp>
      <p:sp>
        <p:nvSpPr>
          <p:cNvPr id="93190" name="Content Placeholder 58"/>
          <p:cNvSpPr txBox="1">
            <a:spLocks/>
          </p:cNvSpPr>
          <p:nvPr/>
        </p:nvSpPr>
        <p:spPr bwMode="auto">
          <a:xfrm>
            <a:off x="2732322" y="3229948"/>
            <a:ext cx="6323013" cy="131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20000"/>
              </a:spcBef>
              <a:buFont typeface="Arial" charset="0"/>
              <a:buNone/>
            </a:pPr>
            <a:r>
              <a:rPr lang="en-US" sz="2000" b="1" dirty="0">
                <a:solidFill>
                  <a:schemeClr val="bg1">
                    <a:lumMod val="10000"/>
                  </a:schemeClr>
                </a:solidFill>
                <a:latin typeface="+mn-lt"/>
                <a:cs typeface="Times New Roman" charset="0"/>
              </a:rPr>
              <a:t>What are the outcomes likely from the various COAs? Which is the most acceptable, benefits </a:t>
            </a:r>
            <a:r>
              <a:rPr lang="en-US" sz="2000" b="1" dirty="0" smtClean="0">
                <a:solidFill>
                  <a:schemeClr val="bg1">
                    <a:lumMod val="10000"/>
                  </a:schemeClr>
                </a:solidFill>
                <a:latin typeface="+mn-lt"/>
                <a:cs typeface="Times New Roman" charset="0"/>
              </a:rPr>
              <a:t/>
            </a:r>
            <a:br>
              <a:rPr lang="en-US" sz="2000" b="1" dirty="0" smtClean="0">
                <a:solidFill>
                  <a:schemeClr val="bg1">
                    <a:lumMod val="10000"/>
                  </a:schemeClr>
                </a:solidFill>
                <a:latin typeface="+mn-lt"/>
                <a:cs typeface="Times New Roman" charset="0"/>
              </a:rPr>
            </a:br>
            <a:r>
              <a:rPr lang="en-US" sz="2000" b="1" dirty="0" smtClean="0">
                <a:solidFill>
                  <a:schemeClr val="bg1">
                    <a:lumMod val="10000"/>
                  </a:schemeClr>
                </a:solidFill>
                <a:latin typeface="+mn-lt"/>
                <a:cs typeface="Times New Roman" charset="0"/>
              </a:rPr>
              <a:t>the </a:t>
            </a:r>
            <a:r>
              <a:rPr lang="en-US" sz="2000" b="1" dirty="0">
                <a:solidFill>
                  <a:schemeClr val="bg1">
                    <a:lumMod val="10000"/>
                  </a:schemeClr>
                </a:solidFill>
                <a:latin typeface="+mn-lt"/>
                <a:cs typeface="Times New Roman" charset="0"/>
              </a:rPr>
              <a:t>most, harms the </a:t>
            </a:r>
            <a:r>
              <a:rPr lang="en-US" sz="2000" b="1" dirty="0" smtClean="0">
                <a:solidFill>
                  <a:schemeClr val="bg1">
                    <a:lumMod val="10000"/>
                  </a:schemeClr>
                </a:solidFill>
                <a:latin typeface="+mn-lt"/>
                <a:cs typeface="Times New Roman" charset="0"/>
              </a:rPr>
              <a:t>least? </a:t>
            </a:r>
            <a:r>
              <a:rPr lang="en-US" sz="2000" b="1" dirty="0">
                <a:solidFill>
                  <a:schemeClr val="bg1">
                    <a:lumMod val="10000"/>
                  </a:schemeClr>
                </a:solidFill>
                <a:latin typeface="+mn-lt"/>
                <a:cs typeface="Times New Roman" charset="0"/>
              </a:rPr>
              <a:t>(John Stuart Mill - Teleology)</a:t>
            </a:r>
          </a:p>
        </p:txBody>
      </p:sp>
      <p:sp>
        <p:nvSpPr>
          <p:cNvPr id="93193" name="Content Placeholder 58"/>
          <p:cNvSpPr txBox="1">
            <a:spLocks/>
          </p:cNvSpPr>
          <p:nvPr/>
        </p:nvSpPr>
        <p:spPr bwMode="auto">
          <a:xfrm>
            <a:off x="2721302" y="4673725"/>
            <a:ext cx="6323012" cy="1312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spcBef>
                <a:spcPct val="20000"/>
              </a:spcBef>
              <a:buFont typeface="Arial" charset="0"/>
              <a:buNone/>
            </a:pPr>
            <a:r>
              <a:rPr lang="en-US" sz="2000" b="1" dirty="0">
                <a:solidFill>
                  <a:schemeClr val="bg1">
                    <a:lumMod val="10000"/>
                  </a:schemeClr>
                </a:solidFill>
                <a:latin typeface="+mn-lt"/>
                <a:cs typeface="Times New Roman" charset="0"/>
              </a:rPr>
              <a:t>How well do the various COA’s align with your </a:t>
            </a:r>
            <a:r>
              <a:rPr lang="en-US" sz="2000" b="1" dirty="0" smtClean="0">
                <a:solidFill>
                  <a:schemeClr val="bg1">
                    <a:lumMod val="10000"/>
                  </a:schemeClr>
                </a:solidFill>
                <a:latin typeface="+mn-lt"/>
                <a:cs typeface="Times New Roman" charset="0"/>
              </a:rPr>
              <a:t>personal values </a:t>
            </a:r>
            <a:r>
              <a:rPr lang="en-US" sz="2000" b="1" dirty="0">
                <a:solidFill>
                  <a:schemeClr val="bg1">
                    <a:lumMod val="10000"/>
                  </a:schemeClr>
                </a:solidFill>
                <a:latin typeface="+mn-lt"/>
                <a:cs typeface="Times New Roman" charset="0"/>
              </a:rPr>
              <a:t>and beliefs</a:t>
            </a:r>
            <a:r>
              <a:rPr lang="en-US" sz="2000" b="1" dirty="0" smtClean="0">
                <a:solidFill>
                  <a:schemeClr val="bg1">
                    <a:lumMod val="10000"/>
                  </a:schemeClr>
                </a:solidFill>
                <a:latin typeface="+mn-lt"/>
                <a:cs typeface="Times New Roman" charset="0"/>
              </a:rPr>
              <a:t>? (</a:t>
            </a:r>
            <a:r>
              <a:rPr lang="en-US" sz="2000" b="1" dirty="0">
                <a:solidFill>
                  <a:schemeClr val="bg1">
                    <a:lumMod val="10000"/>
                  </a:schemeClr>
                </a:solidFill>
                <a:latin typeface="+mn-lt"/>
                <a:cs typeface="Times New Roman" charset="0"/>
              </a:rPr>
              <a:t>Aristotle - </a:t>
            </a:r>
            <a:r>
              <a:rPr lang="en-US" sz="2000" b="1" dirty="0" err="1">
                <a:solidFill>
                  <a:schemeClr val="bg1">
                    <a:lumMod val="10000"/>
                  </a:schemeClr>
                </a:solidFill>
                <a:latin typeface="+mn-lt"/>
                <a:cs typeface="Times New Roman" charset="0"/>
              </a:rPr>
              <a:t>Areteology</a:t>
            </a:r>
            <a:r>
              <a:rPr lang="en-US" sz="2000" b="1" dirty="0">
                <a:solidFill>
                  <a:schemeClr val="bg1">
                    <a:lumMod val="10000"/>
                  </a:schemeClr>
                </a:solidFill>
                <a:latin typeface="+mn-lt"/>
                <a:cs typeface="Times New Roman" charset="0"/>
              </a:rPr>
              <a:t>)</a:t>
            </a:r>
          </a:p>
        </p:txBody>
      </p:sp>
      <p:sp>
        <p:nvSpPr>
          <p:cNvPr id="17" name="TextBox 3"/>
          <p:cNvSpPr txBox="1">
            <a:spLocks noChangeArrowheads="1"/>
          </p:cNvSpPr>
          <p:nvPr/>
        </p:nvSpPr>
        <p:spPr bwMode="auto">
          <a:xfrm>
            <a:off x="8236334" y="6457890"/>
            <a:ext cx="9156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smtClean="0">
                <a:solidFill>
                  <a:prstClr val="black"/>
                </a:solidFill>
                <a:latin typeface="Times New Roman" charset="0"/>
                <a:cs typeface="Times New Roman" charset="0"/>
              </a:rPr>
              <a:t>Copyright © </a:t>
            </a:r>
            <a:br>
              <a:rPr lang="en-US" sz="1000" b="1" dirty="0" smtClean="0">
                <a:solidFill>
                  <a:prstClr val="black"/>
                </a:solidFill>
                <a:latin typeface="Times New Roman" charset="0"/>
                <a:cs typeface="Times New Roman" charset="0"/>
              </a:rPr>
            </a:br>
            <a:r>
              <a:rPr lang="en-US" sz="1000" b="1" dirty="0" smtClean="0">
                <a:solidFill>
                  <a:prstClr val="black"/>
                </a:solidFill>
                <a:latin typeface="Times New Roman" charset="0"/>
                <a:cs typeface="Times New Roman" charset="0"/>
              </a:rPr>
              <a:t>TLDG</a:t>
            </a:r>
            <a:r>
              <a:rPr lang="en-US" sz="1000" b="1" dirty="0">
                <a:solidFill>
                  <a:prstClr val="black"/>
                </a:solidFill>
                <a:latin typeface="Times New Roman" charset="0"/>
                <a:cs typeface="Times New Roman" charset="0"/>
              </a:rPr>
              <a:t> </a:t>
            </a:r>
            <a:r>
              <a:rPr lang="en-US" sz="1000" b="1" dirty="0" smtClean="0">
                <a:solidFill>
                  <a:prstClr val="black"/>
                </a:solidFill>
                <a:latin typeface="Times New Roman" charset="0"/>
                <a:cs typeface="Times New Roman" charset="0"/>
              </a:rPr>
              <a:t>2016</a:t>
            </a:r>
          </a:p>
        </p:txBody>
      </p:sp>
    </p:spTree>
    <p:extLst>
      <p:ext uri="{BB962C8B-B14F-4D97-AF65-F5344CB8AC3E}">
        <p14:creationId xmlns:p14="http://schemas.microsoft.com/office/powerpoint/2010/main" val="354535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4419600"/>
            <a:ext cx="7772400" cy="1500187"/>
          </a:xfrm>
        </p:spPr>
        <p:txBody>
          <a:bodyPr/>
          <a:lstStyle/>
          <a:p>
            <a:pPr algn="ctr"/>
            <a:r>
              <a:rPr lang="en-US" sz="4800" dirty="0" smtClean="0">
                <a:solidFill>
                  <a:schemeClr val="bg1">
                    <a:lumMod val="10000"/>
                  </a:schemeClr>
                </a:solidFill>
              </a:rPr>
              <a:t>What Right vs. Right Situations Have You Faced in Coaching?</a:t>
            </a:r>
          </a:p>
          <a:p>
            <a:pPr algn="ctr"/>
            <a:endParaRPr lang="en-US" sz="4400" dirty="0" smtClean="0">
              <a:solidFill>
                <a:schemeClr val="bg1">
                  <a:lumMod val="10000"/>
                </a:schemeClr>
              </a:solidFill>
            </a:endParaRPr>
          </a:p>
          <a:p>
            <a:pPr algn="ctr"/>
            <a:r>
              <a:rPr lang="en-US" sz="4800" dirty="0" smtClean="0">
                <a:solidFill>
                  <a:schemeClr val="bg1">
                    <a:lumMod val="10000"/>
                  </a:schemeClr>
                </a:solidFill>
              </a:rPr>
              <a:t>How did you come to and communicate the resolution?</a:t>
            </a:r>
            <a:endParaRPr lang="en-US" sz="4800" dirty="0">
              <a:solidFill>
                <a:schemeClr val="bg1">
                  <a:lumMod val="10000"/>
                </a:schemeClr>
              </a:solidFill>
            </a:endParaRPr>
          </a:p>
        </p:txBody>
      </p:sp>
    </p:spTree>
    <p:extLst>
      <p:ext uri="{BB962C8B-B14F-4D97-AF65-F5344CB8AC3E}">
        <p14:creationId xmlns:p14="http://schemas.microsoft.com/office/powerpoint/2010/main" val="3610943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 y="131286"/>
            <a:ext cx="9144001" cy="917008"/>
          </a:xfrm>
        </p:spPr>
        <p:txBody>
          <a:bodyPr>
            <a:normAutofit/>
          </a:bodyPr>
          <a:lstStyle/>
          <a:p>
            <a:pPr algn="ctr"/>
            <a:r>
              <a:rPr lang="en-US" sz="3600" b="1" dirty="0">
                <a:solidFill>
                  <a:schemeClr val="bg1">
                    <a:lumMod val="10000"/>
                  </a:schemeClr>
                </a:solidFill>
              </a:rPr>
              <a:t>Role Modelling </a:t>
            </a:r>
            <a:r>
              <a:rPr lang="en-US" sz="3600" b="1" dirty="0" smtClean="0">
                <a:solidFill>
                  <a:schemeClr val="bg1">
                    <a:lumMod val="10000"/>
                  </a:schemeClr>
                </a:solidFill>
              </a:rPr>
              <a:t>&amp; Leader Credibility </a:t>
            </a:r>
            <a:endParaRPr lang="en-US" sz="3600" b="1" dirty="0">
              <a:solidFill>
                <a:schemeClr val="bg1">
                  <a:lumMod val="10000"/>
                </a:schemeClr>
              </a:solidFill>
            </a:endParaRPr>
          </a:p>
        </p:txBody>
      </p:sp>
      <p:sp>
        <p:nvSpPr>
          <p:cNvPr id="6" name="Rectangle 5"/>
          <p:cNvSpPr/>
          <p:nvPr/>
        </p:nvSpPr>
        <p:spPr>
          <a:xfrm>
            <a:off x="304800" y="1143000"/>
            <a:ext cx="5920433" cy="4801314"/>
          </a:xfrm>
          <a:prstGeom prst="rect">
            <a:avLst/>
          </a:prstGeom>
        </p:spPr>
        <p:txBody>
          <a:bodyPr wrap="square">
            <a:spAutoFit/>
          </a:bodyPr>
          <a:lstStyle/>
          <a:p>
            <a:endParaRPr lang="en-US" sz="1600" dirty="0">
              <a:solidFill>
                <a:schemeClr val="bg1">
                  <a:lumMod val="10000"/>
                </a:schemeClr>
              </a:solidFill>
              <a:latin typeface="+mn-lt"/>
            </a:endParaRPr>
          </a:p>
          <a:p>
            <a:pPr marL="571500" indent="-571500">
              <a:buFont typeface="Arial"/>
              <a:buChar char="•"/>
            </a:pPr>
            <a:r>
              <a:rPr lang="en-US" sz="4000" b="1" dirty="0">
                <a:solidFill>
                  <a:schemeClr val="bg1">
                    <a:lumMod val="10000"/>
                  </a:schemeClr>
                </a:solidFill>
                <a:latin typeface="+mn-lt"/>
                <a:cs typeface="Times New Roman" panose="02020603050405020304" pitchFamily="18" charset="0"/>
              </a:rPr>
              <a:t>Character/integrity </a:t>
            </a:r>
            <a:r>
              <a:rPr lang="en-US" sz="4000" b="1" dirty="0">
                <a:solidFill>
                  <a:srgbClr val="C00000"/>
                </a:solidFill>
                <a:latin typeface="+mn-lt"/>
                <a:cs typeface="Times New Roman" panose="02020603050405020304" pitchFamily="18" charset="0"/>
              </a:rPr>
              <a:t>(</a:t>
            </a:r>
            <a:r>
              <a:rPr lang="en-US" sz="4000" b="1" dirty="0" smtClean="0">
                <a:solidFill>
                  <a:srgbClr val="C00000"/>
                </a:solidFill>
                <a:latin typeface="+mn-lt"/>
                <a:cs typeface="Times New Roman" panose="02020603050405020304" pitchFamily="18" charset="0"/>
              </a:rPr>
              <a:t>Ethos)</a:t>
            </a:r>
            <a:br>
              <a:rPr lang="en-US" sz="4000" b="1" dirty="0" smtClean="0">
                <a:solidFill>
                  <a:srgbClr val="C00000"/>
                </a:solidFill>
                <a:latin typeface="+mn-lt"/>
                <a:cs typeface="Times New Roman" panose="02020603050405020304" pitchFamily="18" charset="0"/>
              </a:rPr>
            </a:br>
            <a:endParaRPr lang="en-US" sz="2500" b="1" dirty="0" smtClean="0">
              <a:solidFill>
                <a:srgbClr val="C00000"/>
              </a:solidFill>
              <a:latin typeface="+mn-lt"/>
              <a:cs typeface="Times New Roman" panose="02020603050405020304" pitchFamily="18" charset="0"/>
            </a:endParaRPr>
          </a:p>
          <a:p>
            <a:pPr marL="571500" indent="-571500">
              <a:buFont typeface="Arial"/>
              <a:buChar char="•"/>
            </a:pPr>
            <a:r>
              <a:rPr lang="en-US" sz="4000" b="1" dirty="0" smtClean="0">
                <a:solidFill>
                  <a:schemeClr val="bg1">
                    <a:lumMod val="10000"/>
                  </a:schemeClr>
                </a:solidFill>
                <a:latin typeface="+mn-lt"/>
                <a:cs typeface="Times New Roman" panose="02020603050405020304" pitchFamily="18" charset="0"/>
              </a:rPr>
              <a:t>Benevolence/caring </a:t>
            </a:r>
            <a:r>
              <a:rPr lang="en-US" sz="4000" b="1" dirty="0">
                <a:solidFill>
                  <a:srgbClr val="C00000"/>
                </a:solidFill>
                <a:latin typeface="+mn-lt"/>
                <a:cs typeface="Times New Roman" panose="02020603050405020304" pitchFamily="18" charset="0"/>
              </a:rPr>
              <a:t>(Pathos</a:t>
            </a:r>
            <a:r>
              <a:rPr lang="en-US" sz="4000" b="1" dirty="0" smtClean="0">
                <a:solidFill>
                  <a:srgbClr val="C00000"/>
                </a:solidFill>
                <a:latin typeface="+mn-lt"/>
                <a:cs typeface="Times New Roman" panose="02020603050405020304" pitchFamily="18" charset="0"/>
              </a:rPr>
              <a:t>)</a:t>
            </a:r>
            <a:br>
              <a:rPr lang="en-US" sz="4000" b="1" dirty="0" smtClean="0">
                <a:solidFill>
                  <a:srgbClr val="C00000"/>
                </a:solidFill>
                <a:latin typeface="+mn-lt"/>
                <a:cs typeface="Times New Roman" panose="02020603050405020304" pitchFamily="18" charset="0"/>
              </a:rPr>
            </a:br>
            <a:endParaRPr lang="en-US" sz="2500" b="1" dirty="0">
              <a:solidFill>
                <a:srgbClr val="C00000"/>
              </a:solidFill>
              <a:latin typeface="+mn-lt"/>
              <a:cs typeface="Times New Roman" panose="02020603050405020304" pitchFamily="18" charset="0"/>
            </a:endParaRPr>
          </a:p>
          <a:p>
            <a:pPr marL="571500" indent="-571500">
              <a:buFont typeface="Arial"/>
              <a:buChar char="•"/>
            </a:pPr>
            <a:r>
              <a:rPr lang="en-US" sz="4000" b="1" dirty="0">
                <a:solidFill>
                  <a:schemeClr val="bg1">
                    <a:lumMod val="10000"/>
                  </a:schemeClr>
                </a:solidFill>
                <a:latin typeface="+mn-lt"/>
                <a:cs typeface="Times New Roman" panose="02020603050405020304" pitchFamily="18" charset="0"/>
              </a:rPr>
              <a:t>Competence </a:t>
            </a:r>
            <a:endParaRPr lang="en-US" sz="4000" b="1" dirty="0" smtClean="0">
              <a:solidFill>
                <a:schemeClr val="bg1">
                  <a:lumMod val="10000"/>
                </a:schemeClr>
              </a:solidFill>
              <a:latin typeface="+mn-lt"/>
              <a:cs typeface="Times New Roman" panose="02020603050405020304" pitchFamily="18" charset="0"/>
            </a:endParaRPr>
          </a:p>
          <a:p>
            <a:r>
              <a:rPr lang="en-US" sz="4000" b="1" dirty="0">
                <a:solidFill>
                  <a:srgbClr val="C00000"/>
                </a:solidFill>
                <a:latin typeface="+mn-lt"/>
                <a:cs typeface="Times New Roman" panose="02020603050405020304" pitchFamily="18" charset="0"/>
              </a:rPr>
              <a:t> </a:t>
            </a:r>
            <a:r>
              <a:rPr lang="en-US" sz="4000" b="1" dirty="0" smtClean="0">
                <a:solidFill>
                  <a:srgbClr val="C00000"/>
                </a:solidFill>
                <a:latin typeface="+mn-lt"/>
                <a:cs typeface="Times New Roman" panose="02020603050405020304" pitchFamily="18" charset="0"/>
              </a:rPr>
              <a:t>    (</a:t>
            </a:r>
            <a:r>
              <a:rPr lang="en-US" sz="4000" b="1" dirty="0">
                <a:solidFill>
                  <a:srgbClr val="C00000"/>
                </a:solidFill>
                <a:latin typeface="+mn-lt"/>
                <a:cs typeface="Times New Roman" panose="02020603050405020304" pitchFamily="18" charset="0"/>
              </a:rPr>
              <a:t>Logos</a:t>
            </a:r>
            <a:r>
              <a:rPr lang="en-US" sz="4000" b="1" dirty="0" smtClean="0">
                <a:solidFill>
                  <a:srgbClr val="C00000"/>
                </a:solidFill>
                <a:latin typeface="+mn-lt"/>
                <a:cs typeface="Times New Roman" panose="02020603050405020304" pitchFamily="18" charset="0"/>
              </a:rPr>
              <a:t>)</a:t>
            </a:r>
            <a:endParaRPr lang="en-US" sz="4000" b="1" dirty="0">
              <a:solidFill>
                <a:srgbClr val="C00000"/>
              </a:solidFill>
              <a:latin typeface="+mn-lt"/>
              <a:cs typeface="Times New Roman" panose="02020603050405020304" pitchFamily="18" charset="0"/>
            </a:endParaRPr>
          </a:p>
        </p:txBody>
      </p:sp>
      <p:pic>
        <p:nvPicPr>
          <p:cNvPr id="8" name="Picture 7" descr="Aristotle_4.jpg"/>
          <p:cNvPicPr>
            <a:picLocks noChangeAspect="1"/>
          </p:cNvPicPr>
          <p:nvPr/>
        </p:nvPicPr>
        <p:blipFill>
          <a:blip r:embed="rId3" cstate="print"/>
          <a:stretch>
            <a:fillRect/>
          </a:stretch>
        </p:blipFill>
        <p:spPr>
          <a:xfrm>
            <a:off x="5943600" y="1447800"/>
            <a:ext cx="3032814" cy="4438289"/>
          </a:xfrm>
          <a:prstGeom prst="rect">
            <a:avLst/>
          </a:prstGeom>
        </p:spPr>
      </p:pic>
      <p:sp>
        <p:nvSpPr>
          <p:cNvPr id="5" name="TextBox 3"/>
          <p:cNvSpPr txBox="1">
            <a:spLocks noChangeArrowheads="1"/>
          </p:cNvSpPr>
          <p:nvPr/>
        </p:nvSpPr>
        <p:spPr bwMode="auto">
          <a:xfrm>
            <a:off x="8236334" y="6457890"/>
            <a:ext cx="9156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smtClean="0">
                <a:solidFill>
                  <a:prstClr val="black"/>
                </a:solidFill>
                <a:latin typeface="Times New Roman" charset="0"/>
                <a:cs typeface="Times New Roman" charset="0"/>
              </a:rPr>
              <a:t>Copyright © </a:t>
            </a:r>
            <a:br>
              <a:rPr lang="en-US" sz="1000" b="1" dirty="0" smtClean="0">
                <a:solidFill>
                  <a:prstClr val="black"/>
                </a:solidFill>
                <a:latin typeface="Times New Roman" charset="0"/>
                <a:cs typeface="Times New Roman" charset="0"/>
              </a:rPr>
            </a:br>
            <a:r>
              <a:rPr lang="en-US" sz="1000" b="1" dirty="0" smtClean="0">
                <a:solidFill>
                  <a:prstClr val="black"/>
                </a:solidFill>
                <a:latin typeface="Times New Roman" charset="0"/>
                <a:cs typeface="Times New Roman" charset="0"/>
              </a:rPr>
              <a:t>TLDG</a:t>
            </a:r>
            <a:r>
              <a:rPr lang="en-US" sz="1000" b="1" dirty="0">
                <a:solidFill>
                  <a:prstClr val="black"/>
                </a:solidFill>
                <a:latin typeface="Times New Roman" charset="0"/>
                <a:cs typeface="Times New Roman" charset="0"/>
              </a:rPr>
              <a:t> </a:t>
            </a:r>
            <a:r>
              <a:rPr lang="en-US" sz="1000" b="1" dirty="0" smtClean="0">
                <a:solidFill>
                  <a:prstClr val="black"/>
                </a:solidFill>
                <a:latin typeface="Times New Roman" charset="0"/>
                <a:cs typeface="Times New Roman" charset="0"/>
              </a:rPr>
              <a:t>2016</a:t>
            </a:r>
          </a:p>
        </p:txBody>
      </p:sp>
    </p:spTree>
    <p:extLst>
      <p:ext uri="{BB962C8B-B14F-4D97-AF65-F5344CB8AC3E}">
        <p14:creationId xmlns:p14="http://schemas.microsoft.com/office/powerpoint/2010/main" val="356138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Users\hannahst\AppData\Local\Microsoft\Windows\Temporary Internet Files\Content.IE5\2MKJW61D\MP9003091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2223"/>
            <a:ext cx="4595786" cy="3063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Users\hannahst\AppData\Local\Microsoft\Windows\Temporary Internet Files\Content.IE5\NNVE8A49\MP9003091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342" y="2616609"/>
            <a:ext cx="4388585" cy="29110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2209800"/>
            <a:ext cx="2582758" cy="2123658"/>
          </a:xfrm>
          <a:prstGeom prst="rect">
            <a:avLst/>
          </a:prstGeom>
          <a:noFill/>
        </p:spPr>
        <p:txBody>
          <a:bodyPr wrap="none" rtlCol="0">
            <a:spAutoFit/>
          </a:bodyPr>
          <a:lstStyle/>
          <a:p>
            <a:r>
              <a:rPr lang="en-US" sz="4400" b="1" dirty="0" smtClean="0">
                <a:solidFill>
                  <a:srgbClr val="FFFDE8">
                    <a:lumMod val="10000"/>
                  </a:srgbClr>
                </a:solidFill>
                <a:latin typeface="+mn-lt"/>
              </a:rPr>
              <a:t>Leader</a:t>
            </a:r>
          </a:p>
          <a:p>
            <a:r>
              <a:rPr lang="en-US" sz="4400" b="1" dirty="0" smtClean="0">
                <a:solidFill>
                  <a:srgbClr val="FFFDE8">
                    <a:lumMod val="10000"/>
                  </a:srgbClr>
                </a:solidFill>
                <a:latin typeface="+mn-lt"/>
              </a:rPr>
              <a:t>Influence </a:t>
            </a:r>
          </a:p>
          <a:p>
            <a:r>
              <a:rPr lang="en-US" sz="4400" b="1" dirty="0" smtClean="0">
                <a:solidFill>
                  <a:srgbClr val="FFFDE8">
                    <a:lumMod val="10000"/>
                  </a:srgbClr>
                </a:solidFill>
                <a:latin typeface="+mn-lt"/>
              </a:rPr>
              <a:t>Credits</a:t>
            </a:r>
            <a:endParaRPr lang="en-US" sz="4400" b="1" dirty="0">
              <a:solidFill>
                <a:srgbClr val="FFFDE8">
                  <a:lumMod val="10000"/>
                </a:srgbClr>
              </a:solidFill>
              <a:latin typeface="+mn-lt"/>
            </a:endParaRPr>
          </a:p>
        </p:txBody>
      </p:sp>
      <p:sp>
        <p:nvSpPr>
          <p:cNvPr id="6" name="TextBox 5"/>
          <p:cNvSpPr txBox="1"/>
          <p:nvPr/>
        </p:nvSpPr>
        <p:spPr>
          <a:xfrm>
            <a:off x="510753" y="5867400"/>
            <a:ext cx="8036174" cy="461665"/>
          </a:xfrm>
          <a:prstGeom prst="rect">
            <a:avLst/>
          </a:prstGeom>
          <a:noFill/>
        </p:spPr>
        <p:txBody>
          <a:bodyPr wrap="none" rtlCol="0">
            <a:spAutoFit/>
          </a:bodyPr>
          <a:lstStyle/>
          <a:p>
            <a:r>
              <a:rPr lang="en-US" sz="2400" b="1" dirty="0" smtClean="0">
                <a:solidFill>
                  <a:srgbClr val="000000"/>
                </a:solidFill>
                <a:latin typeface="+mn-lt"/>
              </a:rPr>
              <a:t>Leadership must be earned…and re-earned every day</a:t>
            </a:r>
            <a:endParaRPr lang="en-US" sz="2400" b="1" dirty="0">
              <a:solidFill>
                <a:srgbClr val="000000"/>
              </a:solidFill>
              <a:latin typeface="+mn-lt"/>
            </a:endParaRPr>
          </a:p>
        </p:txBody>
      </p:sp>
    </p:spTree>
    <p:extLst>
      <p:ext uri="{BB962C8B-B14F-4D97-AF65-F5344CB8AC3E}">
        <p14:creationId xmlns:p14="http://schemas.microsoft.com/office/powerpoint/2010/main" val="125736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455"/>
            <a:ext cx="9144000" cy="914400"/>
          </a:xfrm>
        </p:spPr>
        <p:txBody>
          <a:bodyPr/>
          <a:lstStyle/>
          <a:p>
            <a:pPr algn="ctr">
              <a:lnSpc>
                <a:spcPct val="80000"/>
              </a:lnSpc>
            </a:pPr>
            <a:r>
              <a:rPr lang="en-US" sz="3200" b="1" dirty="0" smtClean="0"/>
              <a:t>Dual Approaches To Ethical Leadership</a:t>
            </a:r>
            <a:endParaRPr lang="en-US" sz="3200" dirty="0"/>
          </a:p>
        </p:txBody>
      </p:sp>
      <p:sp>
        <p:nvSpPr>
          <p:cNvPr id="3" name="Content Placeholder 2"/>
          <p:cNvSpPr>
            <a:spLocks noGrp="1"/>
          </p:cNvSpPr>
          <p:nvPr>
            <p:ph idx="1"/>
          </p:nvPr>
        </p:nvSpPr>
        <p:spPr>
          <a:xfrm>
            <a:off x="228600" y="989855"/>
            <a:ext cx="8747549" cy="4572000"/>
          </a:xfrm>
        </p:spPr>
        <p:txBody>
          <a:bodyPr/>
          <a:lstStyle/>
          <a:p>
            <a:pPr marL="0" indent="0">
              <a:lnSpc>
                <a:spcPct val="90000"/>
              </a:lnSpc>
              <a:buNone/>
            </a:pPr>
            <a:r>
              <a:rPr lang="en-US" sz="2800" b="1" dirty="0" smtClean="0">
                <a:solidFill>
                  <a:srgbClr val="C00000"/>
                </a:solidFill>
              </a:rPr>
              <a:t>Transactional:</a:t>
            </a:r>
          </a:p>
          <a:p>
            <a:pPr marL="342900" indent="-342900">
              <a:lnSpc>
                <a:spcPct val="80000"/>
              </a:lnSpc>
              <a:buFont typeface="Arial" panose="020B0604020202020204" pitchFamily="34" charset="0"/>
              <a:buChar char="•"/>
            </a:pPr>
            <a:r>
              <a:rPr lang="en-US" sz="2800" b="0" dirty="0" smtClean="0">
                <a:solidFill>
                  <a:srgbClr val="040400"/>
                </a:solidFill>
              </a:rPr>
              <a:t>Systems, policies, rules, standards</a:t>
            </a:r>
          </a:p>
          <a:p>
            <a:pPr marL="342900" indent="-342900">
              <a:lnSpc>
                <a:spcPct val="80000"/>
              </a:lnSpc>
              <a:buFont typeface="Arial" panose="020B0604020202020204" pitchFamily="34" charset="0"/>
              <a:buChar char="•"/>
            </a:pPr>
            <a:r>
              <a:rPr lang="en-US" sz="2800" b="0" dirty="0" smtClean="0">
                <a:solidFill>
                  <a:srgbClr val="040400"/>
                </a:solidFill>
              </a:rPr>
              <a:t>Monitoring systems</a:t>
            </a:r>
          </a:p>
          <a:p>
            <a:pPr marL="342900" indent="-342900">
              <a:lnSpc>
                <a:spcPct val="80000"/>
              </a:lnSpc>
              <a:buFont typeface="Arial" panose="020B0604020202020204" pitchFamily="34" charset="0"/>
              <a:buChar char="•"/>
            </a:pPr>
            <a:r>
              <a:rPr lang="en-US" sz="2800" b="0" dirty="0" smtClean="0">
                <a:solidFill>
                  <a:srgbClr val="040400"/>
                </a:solidFill>
              </a:rPr>
              <a:t>Accountability: Reward</a:t>
            </a:r>
            <a:r>
              <a:rPr lang="en-US" sz="2800" dirty="0" smtClean="0">
                <a:solidFill>
                  <a:srgbClr val="040400"/>
                </a:solidFill>
              </a:rPr>
              <a:t> </a:t>
            </a:r>
            <a:r>
              <a:rPr lang="en-US" sz="2800" b="0" dirty="0" smtClean="0">
                <a:solidFill>
                  <a:srgbClr val="040400"/>
                </a:solidFill>
              </a:rPr>
              <a:t>exemplary </a:t>
            </a:r>
          </a:p>
          <a:p>
            <a:pPr marL="0" indent="0">
              <a:lnSpc>
                <a:spcPct val="80000"/>
              </a:lnSpc>
              <a:buNone/>
            </a:pPr>
            <a:r>
              <a:rPr lang="en-US" sz="2800" dirty="0">
                <a:solidFill>
                  <a:srgbClr val="040400"/>
                </a:solidFill>
              </a:rPr>
              <a:t> </a:t>
            </a:r>
            <a:r>
              <a:rPr lang="en-US" sz="2800" dirty="0" smtClean="0">
                <a:solidFill>
                  <a:srgbClr val="040400"/>
                </a:solidFill>
              </a:rPr>
              <a:t>   </a:t>
            </a:r>
            <a:r>
              <a:rPr lang="en-US" sz="2800" b="0" dirty="0" smtClean="0">
                <a:solidFill>
                  <a:srgbClr val="040400"/>
                </a:solidFill>
              </a:rPr>
              <a:t>behavior &amp; punish violations</a:t>
            </a:r>
            <a:endParaRPr lang="en-US" sz="1600" dirty="0"/>
          </a:p>
          <a:p>
            <a:pPr marL="0" indent="0">
              <a:lnSpc>
                <a:spcPct val="90000"/>
              </a:lnSpc>
              <a:buNone/>
            </a:pPr>
            <a:endParaRPr lang="en-US" sz="2000" b="1" dirty="0" smtClean="0">
              <a:solidFill>
                <a:srgbClr val="C00000"/>
              </a:solidFill>
            </a:endParaRPr>
          </a:p>
          <a:p>
            <a:pPr marL="0" indent="0">
              <a:lnSpc>
                <a:spcPct val="90000"/>
              </a:lnSpc>
              <a:buNone/>
            </a:pPr>
            <a:r>
              <a:rPr lang="en-US" sz="2800" b="1" dirty="0" smtClean="0">
                <a:solidFill>
                  <a:srgbClr val="C00000"/>
                </a:solidFill>
              </a:rPr>
              <a:t>Transformational:</a:t>
            </a:r>
          </a:p>
          <a:p>
            <a:pPr marL="342900" indent="-342900">
              <a:lnSpc>
                <a:spcPct val="80000"/>
              </a:lnSpc>
              <a:buFont typeface="Arial" panose="020B0604020202020204" pitchFamily="34" charset="0"/>
              <a:buChar char="•"/>
            </a:pPr>
            <a:r>
              <a:rPr lang="en-US" sz="2800" b="0" dirty="0" smtClean="0">
                <a:solidFill>
                  <a:srgbClr val="040400"/>
                </a:solidFill>
              </a:rPr>
              <a:t>Role model ethos, logos, pathos</a:t>
            </a:r>
          </a:p>
          <a:p>
            <a:pPr>
              <a:lnSpc>
                <a:spcPct val="80000"/>
              </a:lnSpc>
              <a:buFont typeface="Arial" panose="020B0604020202020204" pitchFamily="34" charset="0"/>
              <a:buChar char="•"/>
            </a:pPr>
            <a:r>
              <a:rPr lang="en-US" sz="2800" b="0" dirty="0" smtClean="0">
                <a:solidFill>
                  <a:srgbClr val="040400"/>
                </a:solidFill>
              </a:rPr>
              <a:t>Promote ethical voice</a:t>
            </a:r>
          </a:p>
          <a:p>
            <a:pPr>
              <a:lnSpc>
                <a:spcPct val="80000"/>
              </a:lnSpc>
              <a:buFont typeface="Arial" panose="020B0604020202020204" pitchFamily="34" charset="0"/>
              <a:buChar char="•"/>
            </a:pPr>
            <a:r>
              <a:rPr lang="en-US" sz="2800" b="0" dirty="0" smtClean="0">
                <a:solidFill>
                  <a:srgbClr val="040400"/>
                </a:solidFill>
              </a:rPr>
              <a:t>Reinforce </a:t>
            </a:r>
            <a:r>
              <a:rPr lang="en-US" sz="2800" b="0" dirty="0">
                <a:solidFill>
                  <a:srgbClr val="040400"/>
                </a:solidFill>
              </a:rPr>
              <a:t>professional identity</a:t>
            </a:r>
          </a:p>
          <a:p>
            <a:pPr marL="342900" indent="-342900">
              <a:lnSpc>
                <a:spcPct val="80000"/>
              </a:lnSpc>
              <a:buFont typeface="Arial" panose="020B0604020202020204" pitchFamily="34" charset="0"/>
              <a:buChar char="•"/>
            </a:pPr>
            <a:r>
              <a:rPr lang="en-US" sz="2800" b="0" dirty="0" smtClean="0">
                <a:solidFill>
                  <a:srgbClr val="040400"/>
                </a:solidFill>
              </a:rPr>
              <a:t>Build respect and values</a:t>
            </a:r>
          </a:p>
          <a:p>
            <a:pPr marL="342900" indent="-342900">
              <a:lnSpc>
                <a:spcPct val="80000"/>
              </a:lnSpc>
              <a:buFont typeface="Arial" panose="020B0604020202020204" pitchFamily="34" charset="0"/>
              <a:buChar char="•"/>
            </a:pPr>
            <a:r>
              <a:rPr lang="en-US" sz="2800" b="0" dirty="0" smtClean="0">
                <a:solidFill>
                  <a:srgbClr val="040400"/>
                </a:solidFill>
              </a:rPr>
              <a:t>Make ethics part of ongoing narrative &amp; messages</a:t>
            </a:r>
          </a:p>
        </p:txBody>
      </p:sp>
      <p:sp>
        <p:nvSpPr>
          <p:cNvPr id="5" name="Oval 4"/>
          <p:cNvSpPr/>
          <p:nvPr/>
        </p:nvSpPr>
        <p:spPr>
          <a:xfrm>
            <a:off x="6809788" y="1449290"/>
            <a:ext cx="2166361" cy="1360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Compliance focused – Avoid wrongdoing</a:t>
            </a:r>
            <a:endParaRPr lang="en-US" b="1" dirty="0">
              <a:solidFill>
                <a:schemeClr val="bg1"/>
              </a:solidFill>
            </a:endParaRPr>
          </a:p>
        </p:txBody>
      </p:sp>
      <p:sp>
        <p:nvSpPr>
          <p:cNvPr id="6" name="Oval 5"/>
          <p:cNvSpPr/>
          <p:nvPr/>
        </p:nvSpPr>
        <p:spPr>
          <a:xfrm>
            <a:off x="6553200" y="3810000"/>
            <a:ext cx="2422949" cy="13607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Moral aspiration focused – Seek right-doing</a:t>
            </a:r>
            <a:endParaRPr lang="en-US" b="1" dirty="0">
              <a:solidFill>
                <a:schemeClr val="bg1"/>
              </a:solidFill>
            </a:endParaRPr>
          </a:p>
        </p:txBody>
      </p:sp>
      <p:sp>
        <p:nvSpPr>
          <p:cNvPr id="7" name="TextBox 3"/>
          <p:cNvSpPr txBox="1">
            <a:spLocks noChangeArrowheads="1"/>
          </p:cNvSpPr>
          <p:nvPr/>
        </p:nvSpPr>
        <p:spPr bwMode="auto">
          <a:xfrm>
            <a:off x="8236334" y="6457890"/>
            <a:ext cx="91560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b="1" dirty="0" smtClean="0">
                <a:solidFill>
                  <a:prstClr val="black"/>
                </a:solidFill>
                <a:latin typeface="Times New Roman" charset="0"/>
                <a:cs typeface="Times New Roman" charset="0"/>
              </a:rPr>
              <a:t>Copyright © </a:t>
            </a:r>
            <a:br>
              <a:rPr lang="en-US" sz="1000" b="1" dirty="0" smtClean="0">
                <a:solidFill>
                  <a:prstClr val="black"/>
                </a:solidFill>
                <a:latin typeface="Times New Roman" charset="0"/>
                <a:cs typeface="Times New Roman" charset="0"/>
              </a:rPr>
            </a:br>
            <a:r>
              <a:rPr lang="en-US" sz="1000" b="1" dirty="0" smtClean="0">
                <a:solidFill>
                  <a:prstClr val="black"/>
                </a:solidFill>
                <a:latin typeface="Times New Roman" charset="0"/>
                <a:cs typeface="Times New Roman" charset="0"/>
              </a:rPr>
              <a:t>TLDG</a:t>
            </a:r>
            <a:r>
              <a:rPr lang="en-US" sz="1000" b="1" dirty="0">
                <a:solidFill>
                  <a:prstClr val="black"/>
                </a:solidFill>
                <a:latin typeface="Times New Roman" charset="0"/>
                <a:cs typeface="Times New Roman" charset="0"/>
              </a:rPr>
              <a:t> </a:t>
            </a:r>
            <a:r>
              <a:rPr lang="en-US" sz="1000" b="1" dirty="0" smtClean="0">
                <a:solidFill>
                  <a:prstClr val="black"/>
                </a:solidFill>
                <a:latin typeface="Times New Roman" charset="0"/>
                <a:cs typeface="Times New Roman" charset="0"/>
              </a:rPr>
              <a:t>2016</a:t>
            </a:r>
          </a:p>
        </p:txBody>
      </p:sp>
    </p:spTree>
    <p:extLst>
      <p:ext uri="{BB962C8B-B14F-4D97-AF65-F5344CB8AC3E}">
        <p14:creationId xmlns:p14="http://schemas.microsoft.com/office/powerpoint/2010/main" val="19121603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WFU-Strategic Plan - April 2013">
  <a:themeElements>
    <a:clrScheme name="">
      <a:dk1>
        <a:srgbClr val="9E7E38"/>
      </a:dk1>
      <a:lt1>
        <a:srgbClr val="FFFDE8"/>
      </a:lt1>
      <a:dk2>
        <a:srgbClr val="FFFDE8"/>
      </a:dk2>
      <a:lt2>
        <a:srgbClr val="767462"/>
      </a:lt2>
      <a:accent1>
        <a:srgbClr val="983222"/>
      </a:accent1>
      <a:accent2>
        <a:srgbClr val="55517B"/>
      </a:accent2>
      <a:accent3>
        <a:srgbClr val="FFFEF2"/>
      </a:accent3>
      <a:accent4>
        <a:srgbClr val="866B2E"/>
      </a:accent4>
      <a:accent5>
        <a:srgbClr val="CAADAB"/>
      </a:accent5>
      <a:accent6>
        <a:srgbClr val="4C496F"/>
      </a:accent6>
      <a:hlink>
        <a:srgbClr val="44697D"/>
      </a:hlink>
      <a:folHlink>
        <a:srgbClr val="662046"/>
      </a:folHlink>
    </a:clrScheme>
    <a:fontScheme name="wf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wf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u 13">
        <a:dk1>
          <a:srgbClr val="336699"/>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4">
        <a:dk1>
          <a:srgbClr val="9E7E38"/>
        </a:dk1>
        <a:lt1>
          <a:srgbClr val="FFFDE8"/>
        </a:lt1>
        <a:dk2>
          <a:srgbClr val="FFFDE8"/>
        </a:dk2>
        <a:lt2>
          <a:srgbClr val="336699"/>
        </a:lt2>
        <a:accent1>
          <a:srgbClr val="9E7E38"/>
        </a:accent1>
        <a:accent2>
          <a:srgbClr val="468A4B"/>
        </a:accent2>
        <a:accent3>
          <a:srgbClr val="FFFEF2"/>
        </a:accent3>
        <a:accent4>
          <a:srgbClr val="866B2E"/>
        </a:accent4>
        <a:accent5>
          <a:srgbClr val="CCC0AE"/>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wfu 15">
        <a:dk1>
          <a:srgbClr val="336699"/>
        </a:dk1>
        <a:lt1>
          <a:srgbClr val="FFFFFF"/>
        </a:lt1>
        <a:dk2>
          <a:srgbClr val="FFFDE8"/>
        </a:dk2>
        <a:lt2>
          <a:srgbClr val="FFFDE8"/>
        </a:lt2>
        <a:accent1>
          <a:srgbClr val="9E7E38"/>
        </a:accent1>
        <a:accent2>
          <a:srgbClr val="468A4B"/>
        </a:accent2>
        <a:accent3>
          <a:srgbClr val="FFFEF2"/>
        </a:accent3>
        <a:accent4>
          <a:srgbClr val="DADADA"/>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u 16">
        <a:dk1>
          <a:srgbClr val="4D4D4D"/>
        </a:dk1>
        <a:lt1>
          <a:srgbClr val="FFFDE8"/>
        </a:lt1>
        <a:dk2>
          <a:srgbClr val="000000"/>
        </a:dk2>
        <a:lt2>
          <a:srgbClr val="FFFDE8"/>
        </a:lt2>
        <a:accent1>
          <a:srgbClr val="9E7E38"/>
        </a:accent1>
        <a:accent2>
          <a:srgbClr val="468A4B"/>
        </a:accent2>
        <a:accent3>
          <a:srgbClr val="AAAAAA"/>
        </a:accent3>
        <a:accent4>
          <a:srgbClr val="DAD8C6"/>
        </a:accent4>
        <a:accent5>
          <a:srgbClr val="CCC0AE"/>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689</Words>
  <Application>Microsoft Office PowerPoint</Application>
  <PresentationFormat>On-screen Show (4:3)</PresentationFormat>
  <Paragraphs>117</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Times New Roman</vt:lpstr>
      <vt:lpstr>Verdana</vt:lpstr>
      <vt:lpstr>Wingdings</vt:lpstr>
      <vt:lpstr>2_WFU-Strategic Plan - April 2013</vt:lpstr>
      <vt:lpstr>Sports Leader Development Program Coaches Session #2 CHARACTER</vt:lpstr>
      <vt:lpstr>Deacon Leader Development Model (26June17)</vt:lpstr>
      <vt:lpstr>Agenda</vt:lpstr>
      <vt:lpstr>Values, Morals, &amp; Ethics</vt:lpstr>
      <vt:lpstr>PowerPoint Presentation</vt:lpstr>
      <vt:lpstr>PowerPoint Presentation</vt:lpstr>
      <vt:lpstr>Role Modelling &amp; Leader Credibility </vt:lpstr>
      <vt:lpstr>PowerPoint Presentation</vt:lpstr>
      <vt:lpstr>Dual Approaches To Ethical Leadership</vt:lpstr>
      <vt:lpstr>PowerPoint Presentation</vt:lpstr>
      <vt:lpstr>PowerPoint Presentation</vt:lpstr>
      <vt:lpstr>Professional Identity</vt:lpstr>
      <vt:lpstr>PowerPoint Presentation</vt:lpstr>
      <vt:lpstr>PowerPoint Presentation</vt:lpstr>
      <vt:lpstr>Take-Aways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PJSweens</dc:creator>
  <cp:lastModifiedBy>Hannah, Sean T.</cp:lastModifiedBy>
  <cp:revision>40</cp:revision>
  <dcterms:created xsi:type="dcterms:W3CDTF">2017-08-20T20:53:12Z</dcterms:created>
  <dcterms:modified xsi:type="dcterms:W3CDTF">2017-08-27T22:14:13Z</dcterms:modified>
</cp:coreProperties>
</file>