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13480488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82" y="1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0" y="4624668"/>
            <a:ext cx="53848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0" y="5562602"/>
            <a:ext cx="53848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2" y="6425643"/>
            <a:ext cx="1643529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414872" y="6425643"/>
            <a:ext cx="3490259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6768" y="228600"/>
            <a:ext cx="5647267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069917" y="228600"/>
            <a:ext cx="27432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165851" y="2377440"/>
            <a:ext cx="27432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165851" y="228600"/>
            <a:ext cx="27432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069917" y="2377440"/>
            <a:ext cx="27432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rgbClr val="FFFFFF"/>
              </a:solidFill>
            </a:endParaRPr>
          </a:p>
        </p:txBody>
      </p:sp>
      <p:pic>
        <p:nvPicPr>
          <p:cNvPr id="6" name="Picture 5" descr="WFU_Univ_White_Shield-only.eps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5769" y="415262"/>
            <a:ext cx="640567" cy="480425"/>
          </a:xfrm>
          <a:prstGeom prst="rect">
            <a:avLst/>
          </a:prstGeom>
        </p:spPr>
      </p:pic>
      <p:pic>
        <p:nvPicPr>
          <p:cNvPr id="13" name="Picture 12" descr="WFU_Univ_White_Shield-only.eps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5769" y="415262"/>
            <a:ext cx="640567" cy="480425"/>
          </a:xfrm>
          <a:prstGeom prst="rect">
            <a:avLst/>
          </a:prstGeom>
        </p:spPr>
      </p:pic>
      <p:pic>
        <p:nvPicPr>
          <p:cNvPr id="14" name="Picture 13" descr="WFU_Univ_White_Shield-only.eps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5769" y="415262"/>
            <a:ext cx="640567" cy="480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020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0889129" y="282574"/>
            <a:ext cx="9144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80100" y="1985963"/>
            <a:ext cx="48768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56A73-CB17-B748-BD2A-A20F5DD59EC7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664691" y="1985963"/>
            <a:ext cx="48768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5880100" y="4169664"/>
            <a:ext cx="48768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pic>
        <p:nvPicPr>
          <p:cNvPr id="16" name="Picture 15" descr="WFU_Univ_White_Shield-only.eps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10048" y="1400284"/>
            <a:ext cx="475360" cy="356520"/>
          </a:xfrm>
          <a:prstGeom prst="rect">
            <a:avLst/>
          </a:prstGeom>
        </p:spPr>
      </p:pic>
      <p:pic>
        <p:nvPicPr>
          <p:cNvPr id="12" name="Picture 11" descr="WFU_Univ_White_Shield-only.eps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10048" y="1400284"/>
            <a:ext cx="475360" cy="356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44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0889129" y="282574"/>
            <a:ext cx="9144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56A73-CB17-B748-BD2A-A20F5DD59EC7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670562" y="1985963"/>
            <a:ext cx="4876551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670562" y="4164965"/>
            <a:ext cx="4876551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5880100" y="1985963"/>
            <a:ext cx="48768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5880100" y="4169664"/>
            <a:ext cx="48768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pic>
        <p:nvPicPr>
          <p:cNvPr id="19" name="Picture 18" descr="WFU_Univ_White_Shield-only.eps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10048" y="1400284"/>
            <a:ext cx="475360" cy="356520"/>
          </a:xfrm>
          <a:prstGeom prst="rect">
            <a:avLst/>
          </a:prstGeom>
        </p:spPr>
      </p:pic>
      <p:pic>
        <p:nvPicPr>
          <p:cNvPr id="13" name="Picture 12" descr="WFU_Univ_White_Shield-only.eps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10048" y="1400284"/>
            <a:ext cx="475360" cy="356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1531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0889129" y="282574"/>
            <a:ext cx="9144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56A73-CB17-B748-BD2A-A20F5DD59EC7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1" name="Picture 10" descr="WFU_Univ_White_Shield-only.eps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10048" y="1400284"/>
            <a:ext cx="475360" cy="356520"/>
          </a:xfrm>
          <a:prstGeom prst="rect">
            <a:avLst/>
          </a:prstGeom>
        </p:spPr>
      </p:pic>
      <p:pic>
        <p:nvPicPr>
          <p:cNvPr id="8" name="Picture 7" descr="WFU_Univ_White_Shield-only.eps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10048" y="1400284"/>
            <a:ext cx="475360" cy="356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7582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889129" y="282574"/>
            <a:ext cx="9144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rgbClr val="FFFFFF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pic>
        <p:nvPicPr>
          <p:cNvPr id="6" name="Picture 5" descr="WFU_Univ_Black_Shield-only.eps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lum bright="3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10050" y="714103"/>
            <a:ext cx="473588" cy="355191"/>
          </a:xfrm>
          <a:prstGeom prst="rect">
            <a:avLst/>
          </a:prstGeom>
        </p:spPr>
      </p:pic>
      <p:pic>
        <p:nvPicPr>
          <p:cNvPr id="7" name="Picture 6" descr="WFU_Univ_Black_Shield-only.eps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lum bright="3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10050" y="714103"/>
            <a:ext cx="473588" cy="355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5512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76769" y="228600"/>
            <a:ext cx="4601633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407" y="2571750"/>
            <a:ext cx="4340352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58369" y="273053"/>
            <a:ext cx="6129865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124" y="3733803"/>
            <a:ext cx="4340352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855201" y="6423588"/>
            <a:ext cx="2049929" cy="365125"/>
          </a:xfrm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145742" y="6423588"/>
            <a:ext cx="4422588" cy="365125"/>
          </a:xfrm>
        </p:spPr>
        <p:txBody>
          <a:bodyPr/>
          <a:lstStyle/>
          <a:p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pic>
        <p:nvPicPr>
          <p:cNvPr id="10" name="Picture 9" descr="WFU_Univ_White_Shield-only.eps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5769" y="415262"/>
            <a:ext cx="640567" cy="480425"/>
          </a:xfrm>
          <a:prstGeom prst="rect">
            <a:avLst/>
          </a:prstGeom>
        </p:spPr>
      </p:pic>
      <p:pic>
        <p:nvPicPr>
          <p:cNvPr id="9" name="Picture 8" descr="WFU_Univ_White_Shield-only.eps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5769" y="415262"/>
            <a:ext cx="640567" cy="480425"/>
          </a:xfrm>
          <a:prstGeom prst="rect">
            <a:avLst/>
          </a:prstGeom>
        </p:spPr>
      </p:pic>
      <p:pic>
        <p:nvPicPr>
          <p:cNvPr id="11" name="Picture 10" descr="WFU_Univ_White_Shield-only.eps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5769" y="415262"/>
            <a:ext cx="640567" cy="480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8318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0889129" y="282574"/>
            <a:ext cx="9144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9205" y="3124200"/>
            <a:ext cx="5197696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70541" y="228600"/>
            <a:ext cx="4614211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9205" y="3995737"/>
            <a:ext cx="5197696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855201" y="6423588"/>
            <a:ext cx="2049929" cy="365125"/>
          </a:xfrm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588001" y="6423588"/>
            <a:ext cx="4006851" cy="365125"/>
          </a:xfrm>
        </p:spPr>
        <p:txBody>
          <a:bodyPr/>
          <a:lstStyle/>
          <a:p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pic>
        <p:nvPicPr>
          <p:cNvPr id="10" name="Picture 9" descr="WFU_Univ_Black_Shield-only.eps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lum bright="3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10050" y="721137"/>
            <a:ext cx="473588" cy="355191"/>
          </a:xfrm>
          <a:prstGeom prst="rect">
            <a:avLst/>
          </a:prstGeom>
        </p:spPr>
      </p:pic>
      <p:pic>
        <p:nvPicPr>
          <p:cNvPr id="12" name="Picture 11" descr="WFU_Univ_Black_Shield-only.eps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lum bright="3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10050" y="721137"/>
            <a:ext cx="473588" cy="355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5153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342" y="4424082"/>
            <a:ext cx="8254876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70542" y="228600"/>
            <a:ext cx="85045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5342" y="5257802"/>
            <a:ext cx="8254876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56A73-CB17-B748-BD2A-A20F5DD59EC7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069917" y="228600"/>
            <a:ext cx="27432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069917" y="2377440"/>
            <a:ext cx="27432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rgbClr val="FFFFFF"/>
              </a:solidFill>
            </a:endParaRPr>
          </a:p>
        </p:txBody>
      </p:sp>
      <p:pic>
        <p:nvPicPr>
          <p:cNvPr id="13" name="Picture 12" descr="WFU_Univ_White_Shield-only.eps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97259" y="3738745"/>
            <a:ext cx="640567" cy="480425"/>
          </a:xfrm>
          <a:prstGeom prst="rect">
            <a:avLst/>
          </a:prstGeom>
        </p:spPr>
      </p:pic>
      <p:pic>
        <p:nvPicPr>
          <p:cNvPr id="11" name="Picture 10" descr="WFU_Univ_White_Shield-only.eps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97259" y="3738745"/>
            <a:ext cx="640567" cy="480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4813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76767" y="228600"/>
            <a:ext cx="8516223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407" y="2571750"/>
            <a:ext cx="8242148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127" y="3733803"/>
            <a:ext cx="8239421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949683" y="6235610"/>
            <a:ext cx="179786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08129" y="6235610"/>
            <a:ext cx="619747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56A73-CB17-B748-BD2A-A20F5DD59EC7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069917" y="228600"/>
            <a:ext cx="27432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rgbClr val="FFFFFF"/>
              </a:solidFill>
            </a:endParaRPr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9069917" y="2374940"/>
            <a:ext cx="27432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/>
              <a:t>Drag picture to placeholder or click icon to add</a:t>
            </a:r>
            <a:endParaRPr dirty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9069917" y="4535424"/>
            <a:ext cx="27432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/>
              <a:t>Drag picture to placeholder or click icon to add</a:t>
            </a:r>
            <a:endParaRPr dirty="0"/>
          </a:p>
        </p:txBody>
      </p:sp>
      <p:pic>
        <p:nvPicPr>
          <p:cNvPr id="14" name="Picture 13" descr="WFU_Univ_White_Shield-only.eps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5769" y="415262"/>
            <a:ext cx="640567" cy="480425"/>
          </a:xfrm>
          <a:prstGeom prst="rect">
            <a:avLst/>
          </a:prstGeom>
        </p:spPr>
      </p:pic>
      <p:pic>
        <p:nvPicPr>
          <p:cNvPr id="15" name="Picture 14" descr="WFU_Univ_White_Shield-only.eps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5769" y="415262"/>
            <a:ext cx="640567" cy="480425"/>
          </a:xfrm>
          <a:prstGeom prst="rect">
            <a:avLst/>
          </a:prstGeom>
        </p:spPr>
      </p:pic>
      <p:pic>
        <p:nvPicPr>
          <p:cNvPr id="16" name="Picture 15" descr="WFU_Univ_White_Shield-only.eps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5769" y="415262"/>
            <a:ext cx="640567" cy="480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4371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76768" y="228600"/>
            <a:ext cx="56472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407" y="2571750"/>
            <a:ext cx="53555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125" y="3733803"/>
            <a:ext cx="5353739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064000" y="6235610"/>
            <a:ext cx="179786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08129" y="6235610"/>
            <a:ext cx="345427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56A73-CB17-B748-BD2A-A20F5DD59EC7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069917" y="228600"/>
            <a:ext cx="27432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165851" y="4534726"/>
            <a:ext cx="27432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rgbClr val="FFFFFF"/>
              </a:solidFill>
            </a:endParaRPr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165851" y="228600"/>
            <a:ext cx="27432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/>
              <a:t>Drag picture to placeholder or click icon to add</a:t>
            </a:r>
            <a:endParaRPr dirty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165851" y="2381663"/>
            <a:ext cx="27432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/>
              <a:t>Drag picture to placeholder or click icon to add</a:t>
            </a:r>
            <a:endParaRPr dirty="0"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9070848" y="2381662"/>
            <a:ext cx="27432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/>
              <a:t>Drag picture to placeholder or click icon to add</a:t>
            </a:r>
            <a:endParaRPr dirty="0"/>
          </a:p>
        </p:txBody>
      </p:sp>
      <p:pic>
        <p:nvPicPr>
          <p:cNvPr id="15" name="Picture 14" descr="WFU_Univ_White_Shield-only.eps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5769" y="415262"/>
            <a:ext cx="640567" cy="480425"/>
          </a:xfrm>
          <a:prstGeom prst="rect">
            <a:avLst/>
          </a:prstGeom>
        </p:spPr>
      </p:pic>
      <p:pic>
        <p:nvPicPr>
          <p:cNvPr id="16" name="Picture 15" descr="WFU_Univ_White_Shield-only.eps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5769" y="415262"/>
            <a:ext cx="640567" cy="480425"/>
          </a:xfrm>
          <a:prstGeom prst="rect">
            <a:avLst/>
          </a:prstGeom>
        </p:spPr>
      </p:pic>
      <p:pic>
        <p:nvPicPr>
          <p:cNvPr id="17" name="Picture 16" descr="WFU_Univ_White_Shield-only.eps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5769" y="415262"/>
            <a:ext cx="640567" cy="480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4837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0889129" y="282574"/>
            <a:ext cx="9144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0" y="3124200"/>
            <a:ext cx="414528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70542" y="2365248"/>
            <a:ext cx="5653492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04000" y="3995737"/>
            <a:ext cx="414528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855201" y="6423588"/>
            <a:ext cx="2049929" cy="365125"/>
          </a:xfrm>
        </p:spPr>
        <p:txBody>
          <a:bodyPr/>
          <a:lstStyle/>
          <a:p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588001" y="6423588"/>
            <a:ext cx="4006851" cy="365125"/>
          </a:xfrm>
        </p:spPr>
        <p:txBody>
          <a:bodyPr/>
          <a:lstStyle/>
          <a:p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56A73-CB17-B748-BD2A-A20F5DD59EC7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370540" y="228600"/>
            <a:ext cx="27432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/>
              <a:t>Drag picture to placeholder or click icon to add</a:t>
            </a:r>
            <a:endParaRPr dirty="0"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3280833" y="228600"/>
            <a:ext cx="27432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/>
              <a:t>Drag picture to placeholder or click icon to add</a:t>
            </a:r>
            <a:endParaRPr dirty="0"/>
          </a:p>
        </p:txBody>
      </p:sp>
      <p:pic>
        <p:nvPicPr>
          <p:cNvPr id="13" name="Picture 12" descr="WFU_Univ_Black_Shield-only.eps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lum bright="3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10050" y="707766"/>
            <a:ext cx="473588" cy="355191"/>
          </a:xfrm>
          <a:prstGeom prst="rect">
            <a:avLst/>
          </a:prstGeom>
        </p:spPr>
      </p:pic>
      <p:pic>
        <p:nvPicPr>
          <p:cNvPr id="12" name="Picture 11" descr="WFU_Univ_Black_Shield-only.eps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lum bright="3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10050" y="707766"/>
            <a:ext cx="473588" cy="355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934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947402" y="282574"/>
            <a:ext cx="856129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66412" y="6426790"/>
            <a:ext cx="738717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2456A73-CB17-B748-BD2A-A20F5DD59EC7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757647" y="282574"/>
            <a:ext cx="12192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rgbClr val="FFFFFF"/>
              </a:solidFill>
            </a:endParaRPr>
          </a:p>
        </p:txBody>
      </p:sp>
      <p:pic>
        <p:nvPicPr>
          <p:cNvPr id="12" name="Picture 11" descr="WFU_Univ_White_Shield-only.eps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7872" y="1400284"/>
            <a:ext cx="475360" cy="356520"/>
          </a:xfrm>
          <a:prstGeom prst="rect">
            <a:avLst/>
          </a:prstGeom>
        </p:spPr>
      </p:pic>
      <p:pic>
        <p:nvPicPr>
          <p:cNvPr id="11" name="Picture 10" descr="WFU_Univ_White_Shield-only.eps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7872" y="1400284"/>
            <a:ext cx="475360" cy="356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5570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889129" y="282574"/>
            <a:ext cx="9144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56A73-CB17-B748-BD2A-A20F5DD59EC7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2" name="Picture 11" descr="WFU_Univ_White_Shield-only.eps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7872" y="1400284"/>
            <a:ext cx="475360" cy="356520"/>
          </a:xfrm>
          <a:prstGeom prst="rect">
            <a:avLst/>
          </a:prstGeom>
        </p:spPr>
      </p:pic>
      <p:pic>
        <p:nvPicPr>
          <p:cNvPr id="9" name="Picture 8" descr="WFU_Univ_White_Shield-only.eps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7872" y="1400284"/>
            <a:ext cx="475360" cy="356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1675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889129" y="282574"/>
            <a:ext cx="9144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rgbClr val="FFFFFF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61029" y="954742"/>
            <a:ext cx="908424" cy="5171422"/>
          </a:xfrm>
        </p:spPr>
        <p:txBody>
          <a:bodyPr vert="eaVert" anchor="t" anchorCtr="0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58759"/>
            <a:ext cx="9144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56A73-CB17-B748-BD2A-A20F5DD59EC7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9" name="Picture 8" descr="WFU_Univ_Black_Shield-only.eps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lum bright="3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0282290" y="206339"/>
            <a:ext cx="355191" cy="473588"/>
          </a:xfrm>
          <a:prstGeom prst="rect">
            <a:avLst/>
          </a:prstGeom>
        </p:spPr>
      </p:pic>
      <p:pic>
        <p:nvPicPr>
          <p:cNvPr id="11" name="Picture 10" descr="WFU_Univ_Black_Shield-only.eps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lum bright="3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0282290" y="206339"/>
            <a:ext cx="355191" cy="473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5557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3 Col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889129" y="282574"/>
            <a:ext cx="9144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3390" y="2447368"/>
            <a:ext cx="3489735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35143" y="2447368"/>
            <a:ext cx="3507664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56A73-CB17-B748-BD2A-A20F5DD59EC7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390" y="2070850"/>
            <a:ext cx="3489735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35143" y="2070850"/>
            <a:ext cx="3507664" cy="322729"/>
          </a:xfrm>
          <a:prstGeom prst="rect">
            <a:avLst/>
          </a:prstGeom>
          <a:solidFill>
            <a:schemeClr val="accent4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half" idx="13"/>
          </p:nvPr>
        </p:nvSpPr>
        <p:spPr>
          <a:xfrm>
            <a:off x="8042652" y="2447368"/>
            <a:ext cx="3507664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4"/>
          </p:nvPr>
        </p:nvSpPr>
        <p:spPr>
          <a:xfrm>
            <a:off x="8042652" y="2070850"/>
            <a:ext cx="3507664" cy="322729"/>
          </a:xfrm>
          <a:prstGeom prst="rect">
            <a:avLst/>
          </a:prstGeom>
          <a:solidFill>
            <a:schemeClr val="accent2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6" name="Picture 15" descr="WFU_Univ_White_Shield-only.eps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10048" y="1400284"/>
            <a:ext cx="475360" cy="356520"/>
          </a:xfrm>
          <a:prstGeom prst="rect">
            <a:avLst/>
          </a:prstGeom>
        </p:spPr>
      </p:pic>
      <p:pic>
        <p:nvPicPr>
          <p:cNvPr id="15" name="Picture 14" descr="WFU_Univ_White_Shield-only.eps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10048" y="1400284"/>
            <a:ext cx="475360" cy="356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2021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3 Col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889129" y="282574"/>
            <a:ext cx="9144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3390" y="2447368"/>
            <a:ext cx="3489735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35143" y="2447368"/>
            <a:ext cx="3507664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56A73-CB17-B748-BD2A-A20F5DD59EC7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390" y="2070850"/>
            <a:ext cx="3489735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35143" y="2070850"/>
            <a:ext cx="3507664" cy="322729"/>
          </a:xfrm>
          <a:prstGeom prst="rect">
            <a:avLst/>
          </a:prstGeom>
          <a:solidFill>
            <a:schemeClr val="accent4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half" idx="13"/>
          </p:nvPr>
        </p:nvSpPr>
        <p:spPr>
          <a:xfrm>
            <a:off x="8042652" y="2447368"/>
            <a:ext cx="3507664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4"/>
          </p:nvPr>
        </p:nvSpPr>
        <p:spPr>
          <a:xfrm>
            <a:off x="8042652" y="2070850"/>
            <a:ext cx="3507664" cy="322729"/>
          </a:xfrm>
          <a:prstGeom prst="rect">
            <a:avLst/>
          </a:prstGeom>
          <a:solidFill>
            <a:schemeClr val="accent2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6" name="Picture 15" descr="WFU_Univ_White_Shield-only.eps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10048" y="1400284"/>
            <a:ext cx="475360" cy="356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0000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81" y="6109696"/>
            <a:ext cx="12192000" cy="748307"/>
          </a:xfrm>
          <a:prstGeom prst="rect">
            <a:avLst/>
          </a:prstGeom>
        </p:spPr>
      </p:pic>
      <p:pic>
        <p:nvPicPr>
          <p:cNvPr id="14" name="Picture 13" descr="stevents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2508" y="6196352"/>
            <a:ext cx="2124605" cy="485273"/>
          </a:xfrm>
          <a:prstGeom prst="rect">
            <a:avLst/>
          </a:prstGeom>
        </p:spPr>
      </p:pic>
      <p:sp>
        <p:nvSpPr>
          <p:cNvPr id="5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400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idx="1"/>
          </p:nvPr>
        </p:nvSpPr>
        <p:spPr bwMode="auto">
          <a:xfrm>
            <a:off x="609600" y="1600202"/>
            <a:ext cx="10972800" cy="437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0" y="6460507"/>
            <a:ext cx="12192000" cy="318031"/>
          </a:xfrm>
          <a:prstGeom prst="rect">
            <a:avLst/>
          </a:prstGeom>
        </p:spPr>
        <p:txBody>
          <a:bodyPr/>
          <a:lstStyle>
            <a:lvl1pPr algn="ctr">
              <a:defRPr lang="en-US" sz="1800" b="0" kern="1200" baseline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ea typeface="ＭＳ Ｐゴシック" charset="-128"/>
                <a:cs typeface="Arial" pitchFamily="34" charset="0"/>
              </a:defRPr>
            </a:lvl1pPr>
          </a:lstStyle>
          <a:p>
            <a:pPr>
              <a:defRPr/>
            </a:pPr>
            <a:fld id="{2A669762-871C-4E0E-9EC1-C27F077DAA0D}" type="slidenum">
              <a:rPr>
                <a:solidFill>
                  <a:srgbClr val="BEB9A6">
                    <a:lumMod val="60000"/>
                    <a:lumOff val="40000"/>
                  </a:srgbClr>
                </a:solidFill>
              </a:rPr>
              <a:pPr>
                <a:defRPr/>
              </a:pPr>
              <a:t>‹#›</a:t>
            </a:fld>
            <a:endParaRPr dirty="0">
              <a:solidFill>
                <a:srgbClr val="BEB9A6">
                  <a:lumMod val="60000"/>
                  <a:lumOff val="40000"/>
                </a:srgb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2" y="6483353"/>
            <a:ext cx="4413812" cy="365125"/>
          </a:xfrm>
          <a:prstGeom prst="rect">
            <a:avLst/>
          </a:prstGeom>
        </p:spPr>
        <p:txBody>
          <a:bodyPr/>
          <a:lstStyle>
            <a:lvl1pPr>
              <a:defRPr lang="en-US" sz="1200" kern="1200" baseline="0" dirty="0">
                <a:solidFill>
                  <a:schemeClr val="accent1">
                    <a:lumMod val="75000"/>
                  </a:schemeClr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dirty="0">
              <a:solidFill>
                <a:srgbClr val="766A62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956691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3">
            <a:extLst>
              <a:ext uri="{FF2B5EF4-FFF2-40B4-BE49-F238E27FC236}">
                <a16:creationId xmlns:a16="http://schemas.microsoft.com/office/drawing/2014/main" id="{D4906E86-C5EA-9F40-A55C-ACF5C272A232}"/>
              </a:ext>
            </a:extLst>
          </p:cNvPr>
          <p:cNvSpPr/>
          <p:nvPr userDrawn="1"/>
        </p:nvSpPr>
        <p:spPr>
          <a:xfrm>
            <a:off x="571500" y="1155700"/>
            <a:ext cx="11049000" cy="91440"/>
          </a:xfrm>
          <a:custGeom>
            <a:avLst/>
            <a:gdLst/>
            <a:ahLst/>
            <a:cxnLst/>
            <a:rect l="l" t="t" r="r" b="b"/>
            <a:pathLst>
              <a:path w="11049000" h="91440">
                <a:moveTo>
                  <a:pt x="0" y="91439"/>
                </a:moveTo>
                <a:lnTo>
                  <a:pt x="11048695" y="91439"/>
                </a:lnTo>
                <a:lnTo>
                  <a:pt x="11048695" y="0"/>
                </a:lnTo>
                <a:lnTo>
                  <a:pt x="0" y="0"/>
                </a:lnTo>
                <a:lnTo>
                  <a:pt x="0" y="91439"/>
                </a:lnTo>
                <a:close/>
              </a:path>
            </a:pathLst>
          </a:custGeom>
          <a:solidFill>
            <a:srgbClr val="CE9113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 sz="1800" kern="0" dirty="0">
              <a:solidFill>
                <a:prstClr val="black"/>
              </a:solidFill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53C15BD6-4522-0D4E-8798-740721BCAD2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71183" y="451399"/>
            <a:ext cx="11049000" cy="43561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000" b="1" cap="none" spc="53" baseline="0"/>
            </a:lvl1pPr>
            <a:lvl5pPr marL="1371600" indent="0">
              <a:buNone/>
              <a:defRPr/>
            </a:lvl5pPr>
          </a:lstStyle>
          <a:p>
            <a:pPr lvl="0"/>
            <a:r>
              <a:rPr lang="en-US" dirty="0"/>
              <a:t>Header Here</a:t>
            </a:r>
          </a:p>
        </p:txBody>
      </p:sp>
    </p:spTree>
    <p:extLst>
      <p:ext uri="{BB962C8B-B14F-4D97-AF65-F5344CB8AC3E}">
        <p14:creationId xmlns:p14="http://schemas.microsoft.com/office/powerpoint/2010/main" val="36014900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0">
          <p15:clr>
            <a:srgbClr val="FBAE40"/>
          </p15:clr>
        </p15:guide>
        <p15:guide id="2" pos="36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194948-F684-4B88-A20D-62C0AB5C2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997D10-16F1-4DC9-9A9B-37E28326FB09}" type="datetime1"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8/13/2025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CF73DF-5A4B-400F-BAD7-F10DA0A8D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D13D78-1E2B-48D1-88EB-16424D6AF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D1B14A-BFF3-4944-B3A0-CD22B8D8B880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622968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99991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0">
          <p15:clr>
            <a:srgbClr val="FBAE40"/>
          </p15:clr>
        </p15:guide>
        <p15:guide id="2" pos="36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889129" y="282574"/>
            <a:ext cx="9144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4634" y="134471"/>
            <a:ext cx="10075084" cy="995082"/>
          </a:xfrm>
        </p:spPr>
        <p:txBody>
          <a:bodyPr anchor="b" anchorCtr="0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56A73-CB17-B748-BD2A-A20F5DD59EC7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664692" y="1129553"/>
            <a:ext cx="10078613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pic>
        <p:nvPicPr>
          <p:cNvPr id="14" name="Picture 13" descr="WFU_Univ_White_Shield-only.eps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7872" y="1400284"/>
            <a:ext cx="475360" cy="356520"/>
          </a:xfrm>
          <a:prstGeom prst="rect">
            <a:avLst/>
          </a:prstGeom>
        </p:spPr>
      </p:pic>
      <p:pic>
        <p:nvPicPr>
          <p:cNvPr id="11" name="Picture 10" descr="WFU_Univ_White_Shield-only.eps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7872" y="1400284"/>
            <a:ext cx="475360" cy="356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709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0" y="4624668"/>
            <a:ext cx="53848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0" y="5562602"/>
            <a:ext cx="53848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2" y="6425643"/>
            <a:ext cx="1643529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414872" y="6425643"/>
            <a:ext cx="3490259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6768" y="228600"/>
            <a:ext cx="5647267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069917" y="228600"/>
            <a:ext cx="27432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165851" y="2377440"/>
            <a:ext cx="27432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rgbClr val="FFFFFF"/>
              </a:solidFill>
            </a:endParaRP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6165851" y="228600"/>
            <a:ext cx="27432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/>
              <a:t>Drag picture to placeholder or click icon to add</a:t>
            </a:r>
            <a:endParaRPr dirty="0"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9069917" y="2377440"/>
            <a:ext cx="27432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/>
              <a:t>Drag picture to placeholder or click icon to add</a:t>
            </a:r>
            <a:endParaRPr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1779497"/>
            <a:ext cx="41148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pic>
        <p:nvPicPr>
          <p:cNvPr id="17" name="Picture 16" descr="WFU_Univ_White_Shield-only.eps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5769" y="415262"/>
            <a:ext cx="640567" cy="480425"/>
          </a:xfrm>
          <a:prstGeom prst="rect">
            <a:avLst/>
          </a:prstGeom>
        </p:spPr>
      </p:pic>
      <p:pic>
        <p:nvPicPr>
          <p:cNvPr id="15" name="Picture 14" descr="WFU_Univ_White_Shield-only.eps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5769" y="415262"/>
            <a:ext cx="640567" cy="480425"/>
          </a:xfrm>
          <a:prstGeom prst="rect">
            <a:avLst/>
          </a:prstGeom>
        </p:spPr>
      </p:pic>
      <p:pic>
        <p:nvPicPr>
          <p:cNvPr id="18" name="Picture 17" descr="WFU_Univ_White_Shield-only.eps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5769" y="415262"/>
            <a:ext cx="640567" cy="480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366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78544" y="228600"/>
            <a:ext cx="10934573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3124203"/>
            <a:ext cx="75184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4495803"/>
            <a:ext cx="75184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78541" y="6248777"/>
            <a:ext cx="1966259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248777"/>
            <a:ext cx="75184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074400" y="6248777"/>
            <a:ext cx="738717" cy="365125"/>
          </a:xfrm>
        </p:spPr>
        <p:txBody>
          <a:bodyPr/>
          <a:lstStyle/>
          <a:p>
            <a:fld id="{02456A73-CB17-B748-BD2A-A20F5DD59EC7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1002" y="228600"/>
            <a:ext cx="283633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rgbClr val="FFFFFF"/>
              </a:solidFill>
            </a:endParaRPr>
          </a:p>
        </p:txBody>
      </p:sp>
      <p:pic>
        <p:nvPicPr>
          <p:cNvPr id="11" name="Picture 10" descr="WFU_Univ_White_Shield-only.eps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69851" y="437073"/>
            <a:ext cx="640567" cy="480425"/>
          </a:xfrm>
          <a:prstGeom prst="rect">
            <a:avLst/>
          </a:prstGeom>
        </p:spPr>
      </p:pic>
      <p:pic>
        <p:nvPicPr>
          <p:cNvPr id="12" name="Picture 11" descr="WFU_Univ_White_Shield-only.eps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69851" y="437073"/>
            <a:ext cx="640567" cy="480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905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0947402" y="282574"/>
            <a:ext cx="856129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757647" y="282574"/>
            <a:ext cx="12192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4691" y="1985963"/>
            <a:ext cx="48768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6504" y="1985963"/>
            <a:ext cx="48768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56A73-CB17-B748-BD2A-A20F5DD59EC7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6" name="Picture 15" descr="WFU_Univ_White_Shield-only.eps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7872" y="1400284"/>
            <a:ext cx="475360" cy="356520"/>
          </a:xfrm>
          <a:prstGeom prst="rect">
            <a:avLst/>
          </a:prstGeom>
        </p:spPr>
      </p:pic>
      <p:pic>
        <p:nvPicPr>
          <p:cNvPr id="13" name="Picture 12" descr="WFU_Univ_White_Shield-only.eps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7872" y="1400284"/>
            <a:ext cx="475360" cy="356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565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889129" y="282574"/>
            <a:ext cx="9144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3388" y="2447368"/>
            <a:ext cx="48768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66504" y="2447368"/>
            <a:ext cx="48768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56A73-CB17-B748-BD2A-A20F5DD59EC7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8104" y="1000319"/>
            <a:ext cx="48768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6504" y="2070850"/>
            <a:ext cx="48768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5" name="Picture 14" descr="WFU_Univ_White_Shield-only.eps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10048" y="1400284"/>
            <a:ext cx="475360" cy="356520"/>
          </a:xfrm>
          <a:prstGeom prst="rect">
            <a:avLst/>
          </a:prstGeom>
        </p:spPr>
      </p:pic>
      <p:pic>
        <p:nvPicPr>
          <p:cNvPr id="12" name="Picture 11" descr="WFU_Univ_White_Shield-only.eps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10048" y="1400284"/>
            <a:ext cx="475360" cy="356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1771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889129" y="282574"/>
            <a:ext cx="9144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3390" y="2447368"/>
            <a:ext cx="3489735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35143" y="2447368"/>
            <a:ext cx="3507664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56A73-CB17-B748-BD2A-A20F5DD59EC7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390" y="2070850"/>
            <a:ext cx="3489735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35143" y="2070850"/>
            <a:ext cx="3507664" cy="322729"/>
          </a:xfrm>
          <a:prstGeom prst="rect">
            <a:avLst/>
          </a:prstGeom>
          <a:solidFill>
            <a:schemeClr val="accent4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half" idx="13"/>
          </p:nvPr>
        </p:nvSpPr>
        <p:spPr>
          <a:xfrm>
            <a:off x="8042652" y="2447368"/>
            <a:ext cx="3507664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4"/>
          </p:nvPr>
        </p:nvSpPr>
        <p:spPr>
          <a:xfrm>
            <a:off x="8042652" y="2070850"/>
            <a:ext cx="3507664" cy="322729"/>
          </a:xfrm>
          <a:prstGeom prst="rect">
            <a:avLst/>
          </a:prstGeom>
          <a:solidFill>
            <a:schemeClr val="accent2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9" name="Picture 18" descr="WFU_Univ_White_Shield-only.eps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10048" y="1400284"/>
            <a:ext cx="475360" cy="356520"/>
          </a:xfrm>
          <a:prstGeom prst="rect">
            <a:avLst/>
          </a:prstGeom>
        </p:spPr>
      </p:pic>
      <p:pic>
        <p:nvPicPr>
          <p:cNvPr id="15" name="Picture 14" descr="WFU_Univ_White_Shield-only.eps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10048" y="1400284"/>
            <a:ext cx="475360" cy="356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246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4692" y="1985963"/>
            <a:ext cx="10092209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664692" y="4164965"/>
            <a:ext cx="10092209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10889129" y="282574"/>
            <a:ext cx="9144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srgbClr val="FFFFFF"/>
              </a:solidFill>
            </a:endParaRPr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074400" y="242237"/>
            <a:ext cx="738717" cy="365125"/>
          </a:xfrm>
        </p:spPr>
        <p:txBody>
          <a:bodyPr/>
          <a:lstStyle/>
          <a:p>
            <a:fld id="{02456A73-CB17-B748-BD2A-A20F5DD59EC7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6" name="Picture 15" descr="WFU_Univ_White_Shield-only.eps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10048" y="1400284"/>
            <a:ext cx="475360" cy="356520"/>
          </a:xfrm>
          <a:prstGeom prst="rect">
            <a:avLst/>
          </a:prstGeom>
        </p:spPr>
      </p:pic>
      <p:pic>
        <p:nvPicPr>
          <p:cNvPr id="10" name="Picture 9" descr="WFU_Univ_White_Shield-only.eps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10048" y="1400284"/>
            <a:ext cx="475360" cy="356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61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4634" y="484094"/>
            <a:ext cx="10075084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4634" y="1981203"/>
            <a:ext cx="10075084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60329" y="6423588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000000">
                  <a:lumMod val="65000"/>
                  <a:lumOff val="35000"/>
                </a:srgbClr>
              </a:solidFill>
              <a:latin typeface="Franklin Gothic 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8941" y="6423588"/>
            <a:ext cx="81638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000000">
                  <a:lumMod val="65000"/>
                  <a:lumOff val="35000"/>
                </a:srgbClr>
              </a:solidFill>
              <a:latin typeface="Franklin Gothic 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74400" y="242237"/>
            <a:ext cx="7387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02456A73-CB17-B748-BD2A-A20F5DD59EC7}" type="slidenum">
              <a:rPr lang="en-US" smtClean="0">
                <a:solidFill>
                  <a:srgbClr val="FFFFFF"/>
                </a:solidFill>
                <a:latin typeface="Franklin Gothic Book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srgbClr val="FFFFFF"/>
              </a:solidFill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2103104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3172" y="132599"/>
            <a:ext cx="8763000" cy="914400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srgbClr val="000000"/>
                </a:solidFill>
              </a:rPr>
              <a:t>The “BIC” Technique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585471"/>
            <a:ext cx="10972800" cy="61310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rgbClr val="0000FF"/>
                </a:solidFill>
              </a:rPr>
              <a:t>B</a:t>
            </a:r>
            <a:r>
              <a:rPr lang="en-US" b="0" dirty="0"/>
              <a:t>: </a:t>
            </a:r>
            <a:r>
              <a:rPr lang="en-US" sz="2200" dirty="0">
                <a:solidFill>
                  <a:srgbClr val="000000"/>
                </a:solidFill>
              </a:rPr>
              <a:t>Identify the specific </a:t>
            </a:r>
            <a:r>
              <a:rPr lang="en-US" sz="2200" b="1" dirty="0">
                <a:solidFill>
                  <a:srgbClr val="0000FF"/>
                </a:solidFill>
              </a:rPr>
              <a:t>behavior</a:t>
            </a:r>
            <a:r>
              <a:rPr lang="en-US" sz="2200" dirty="0">
                <a:solidFill>
                  <a:srgbClr val="000000"/>
                </a:solidFill>
              </a:rPr>
              <a:t> that is causing you a problem and use examples</a:t>
            </a:r>
          </a:p>
          <a:p>
            <a:pPr marL="457200" indent="0">
              <a:buNone/>
            </a:pPr>
            <a:r>
              <a:rPr lang="en-US" sz="2200" i="1" dirty="0">
                <a:solidFill>
                  <a:srgbClr val="C00000"/>
                </a:solidFill>
              </a:rPr>
              <a:t>You have interrupted me and your teammates on </a:t>
            </a:r>
            <a:r>
              <a:rPr lang="en-US" sz="2200" i="1" u="sng" dirty="0">
                <a:solidFill>
                  <a:srgbClr val="C00000"/>
                </a:solidFill>
              </a:rPr>
              <a:t>four occasions</a:t>
            </a:r>
            <a:r>
              <a:rPr lang="en-US" sz="2200" i="1" dirty="0">
                <a:solidFill>
                  <a:srgbClr val="C00000"/>
                </a:solidFill>
              </a:rPr>
              <a:t> this past week. More specifically, you interrupted me at yesterday’s team meeting when I was covering upcoming requirements.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000FF"/>
                </a:solidFill>
              </a:rPr>
              <a:t>I</a:t>
            </a:r>
            <a:r>
              <a:rPr lang="en-US" b="0" dirty="0">
                <a:solidFill>
                  <a:srgbClr val="000000"/>
                </a:solidFill>
              </a:rPr>
              <a:t>:  </a:t>
            </a:r>
            <a:r>
              <a:rPr lang="en-US" sz="2200" dirty="0">
                <a:solidFill>
                  <a:srgbClr val="000000"/>
                </a:solidFill>
              </a:rPr>
              <a:t>Articulate the </a:t>
            </a:r>
            <a:r>
              <a:rPr lang="en-US" sz="2200" b="1" dirty="0">
                <a:solidFill>
                  <a:srgbClr val="0000FF"/>
                </a:solidFill>
              </a:rPr>
              <a:t>impact</a:t>
            </a:r>
            <a:r>
              <a:rPr lang="en-US" sz="2200" dirty="0">
                <a:solidFill>
                  <a:srgbClr val="000000"/>
                </a:solidFill>
              </a:rPr>
              <a:t> the behavior is having on you and/or the team</a:t>
            </a:r>
          </a:p>
          <a:p>
            <a:pPr marL="457200" indent="0">
              <a:buNone/>
            </a:pPr>
            <a:r>
              <a:rPr lang="en-US" sz="2200" i="1" dirty="0">
                <a:solidFill>
                  <a:srgbClr val="C00000"/>
                </a:solidFill>
              </a:rPr>
              <a:t>I feel </a:t>
            </a:r>
            <a:r>
              <a:rPr lang="en-US" sz="2200" i="1" u="sng" dirty="0">
                <a:solidFill>
                  <a:srgbClr val="C00000"/>
                </a:solidFill>
              </a:rPr>
              <a:t>disrespected</a:t>
            </a:r>
            <a:r>
              <a:rPr lang="en-US" sz="2200" i="1" dirty="0">
                <a:solidFill>
                  <a:srgbClr val="C00000"/>
                </a:solidFill>
              </a:rPr>
              <a:t> when you interrupt me, which can hinder the development of our relationship. Furthermore, your interruptions prevent your teammates from fully discussing their ideas, which impacts the team’s performance.</a:t>
            </a:r>
          </a:p>
          <a:p>
            <a:pPr marL="395288" indent="-395288">
              <a:buNone/>
            </a:pPr>
            <a:r>
              <a:rPr lang="en-US" sz="3600" dirty="0">
                <a:solidFill>
                  <a:srgbClr val="0000FF"/>
                </a:solidFill>
              </a:rPr>
              <a:t>C</a:t>
            </a:r>
            <a:r>
              <a:rPr lang="en-US" b="0" dirty="0">
                <a:solidFill>
                  <a:srgbClr val="000000"/>
                </a:solidFill>
              </a:rPr>
              <a:t>: </a:t>
            </a:r>
            <a:r>
              <a:rPr lang="en-US" sz="2200" dirty="0">
                <a:solidFill>
                  <a:srgbClr val="000000"/>
                </a:solidFill>
              </a:rPr>
              <a:t>Specify the </a:t>
            </a:r>
            <a:r>
              <a:rPr lang="en-US" sz="2200" b="1" dirty="0">
                <a:solidFill>
                  <a:srgbClr val="0000FF"/>
                </a:solidFill>
              </a:rPr>
              <a:t>change</a:t>
            </a:r>
            <a:r>
              <a:rPr lang="en-US" sz="2200" dirty="0">
                <a:solidFill>
                  <a:srgbClr val="000000"/>
                </a:solidFill>
              </a:rPr>
              <a:t> in behavior you would like to see and </a:t>
            </a:r>
            <a:r>
              <a:rPr lang="en-US" sz="2200" b="1" u="sng" dirty="0">
                <a:solidFill>
                  <a:srgbClr val="0000FF"/>
                </a:solidFill>
              </a:rPr>
              <a:t>invite</a:t>
            </a:r>
            <a:r>
              <a:rPr lang="en-US" sz="2200" b="1" dirty="0">
                <a:solidFill>
                  <a:srgbClr val="0000FF"/>
                </a:solidFill>
              </a:rPr>
              <a:t> </a:t>
            </a:r>
            <a:r>
              <a:rPr lang="en-US" sz="2200" dirty="0">
                <a:solidFill>
                  <a:srgbClr val="000000"/>
                </a:solidFill>
              </a:rPr>
              <a:t>the person to share his/her perspective</a:t>
            </a:r>
          </a:p>
          <a:p>
            <a:pPr marL="457200" indent="0">
              <a:buNone/>
            </a:pPr>
            <a:r>
              <a:rPr lang="en-US" sz="2200" i="1" dirty="0">
                <a:solidFill>
                  <a:srgbClr val="C00000"/>
                </a:solidFill>
              </a:rPr>
              <a:t>Going forward, please allow me and others to finish my or their thoughts before you speak.  I am interested in </a:t>
            </a:r>
            <a:r>
              <a:rPr lang="en-US" sz="2200" i="1" u="sng" dirty="0">
                <a:solidFill>
                  <a:srgbClr val="C00000"/>
                </a:solidFill>
              </a:rPr>
              <a:t>hearing your view</a:t>
            </a:r>
            <a:r>
              <a:rPr lang="en-US" sz="2200" i="1" dirty="0">
                <a:solidFill>
                  <a:srgbClr val="C00000"/>
                </a:solidFill>
              </a:rPr>
              <a:t> on this interruption behavior….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7DFBD29-54D9-415E-A245-97491EA087BE}"/>
              </a:ext>
            </a:extLst>
          </p:cNvPr>
          <p:cNvSpPr txBox="1"/>
          <p:nvPr/>
        </p:nvSpPr>
        <p:spPr>
          <a:xfrm>
            <a:off x="525517" y="6638959"/>
            <a:ext cx="11125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Source: Allegacy Center for Leadership &amp; Character, School of Business, Wake Forest University.</a:t>
            </a:r>
          </a:p>
        </p:txBody>
      </p:sp>
    </p:spTree>
    <p:extLst>
      <p:ext uri="{BB962C8B-B14F-4D97-AF65-F5344CB8AC3E}">
        <p14:creationId xmlns:p14="http://schemas.microsoft.com/office/powerpoint/2010/main" val="1266355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dvantage WFU Gray">
  <a:themeElements>
    <a:clrScheme name="WFU Identity Advantage 1">
      <a:dk1>
        <a:srgbClr val="000000"/>
      </a:dk1>
      <a:lt1>
        <a:srgbClr val="FFFFFF"/>
      </a:lt1>
      <a:dk2>
        <a:srgbClr val="BEB9A6"/>
      </a:dk2>
      <a:lt2>
        <a:srgbClr val="FFFDE8"/>
      </a:lt2>
      <a:accent1>
        <a:srgbClr val="766A62"/>
      </a:accent1>
      <a:accent2>
        <a:srgbClr val="55517B"/>
      </a:accent2>
      <a:accent3>
        <a:srgbClr val="9E7E38"/>
      </a:accent3>
      <a:accent4>
        <a:srgbClr val="000000"/>
      </a:accent4>
      <a:accent5>
        <a:srgbClr val="557630"/>
      </a:accent5>
      <a:accent6>
        <a:srgbClr val="983222"/>
      </a:accent6>
      <a:hlink>
        <a:srgbClr val="033B80"/>
      </a:hlink>
      <a:folHlink>
        <a:srgbClr val="002657"/>
      </a:folHlink>
    </a:clrScheme>
    <a:fontScheme name="MtPnc Rockwell">
      <a:majorFont>
        <a:latin typeface="Rockwell"/>
        <a:ea typeface=""/>
        <a:cs typeface=""/>
      </a:majorFont>
      <a:minorFont>
        <a:latin typeface="Franklin Gothic Book"/>
        <a:ea typeface=""/>
        <a:cs typeface="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172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Franklin Gothic Book</vt:lpstr>
      <vt:lpstr>Rockwell</vt:lpstr>
      <vt:lpstr>Wingdings</vt:lpstr>
      <vt:lpstr>Advantage WFU Gray</vt:lpstr>
      <vt:lpstr>The “BIC” Technique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 Sweeney</dc:creator>
  <cp:lastModifiedBy>Pat Sweeney</cp:lastModifiedBy>
  <cp:revision>1</cp:revision>
  <dcterms:created xsi:type="dcterms:W3CDTF">2025-08-13T18:59:30Z</dcterms:created>
  <dcterms:modified xsi:type="dcterms:W3CDTF">2025-08-13T19:00:12Z</dcterms:modified>
</cp:coreProperties>
</file>